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9" r:id="rId11"/>
    <p:sldId id="264" r:id="rId12"/>
    <p:sldId id="266" r:id="rId13"/>
    <p:sldId id="268" r:id="rId14"/>
    <p:sldId id="267" r:id="rId15"/>
    <p:sldId id="270" r:id="rId16"/>
    <p:sldId id="272" r:id="rId17"/>
    <p:sldId id="271" r:id="rId18"/>
    <p:sldId id="274" r:id="rId19"/>
    <p:sldId id="275" r:id="rId20"/>
    <p:sldId id="276" r:id="rId21"/>
    <p:sldId id="273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6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C68"/>
    <a:srgbClr val="ECEAE3"/>
    <a:srgbClr val="DBD9D2"/>
    <a:srgbClr val="37475E"/>
    <a:srgbClr val="FF3D67"/>
    <a:srgbClr val="E9E7E0"/>
    <a:srgbClr val="E6E3DC"/>
    <a:srgbClr val="363A3D"/>
    <a:srgbClr val="CC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165"/>
  </p:normalViewPr>
  <p:slideViewPr>
    <p:cSldViewPr snapToGrid="0" snapToObjects="1">
      <p:cViewPr varScale="1">
        <p:scale>
          <a:sx n="84" d="100"/>
          <a:sy n="84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A98B2-0F88-4D4F-94BB-AF4B86C29FF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C8301-CD74-804D-9F07-24B1BC817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48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C8301-CD74-804D-9F07-24B1BC8179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1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wolke-denken-gedanken-blase-304979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wolke-denken-gedanken-blase-304979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wolke-denken-gedanken-blase-304979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1ED32-7167-1540-A71C-39284276C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天上的异象</a:t>
            </a:r>
            <a:endParaRPr lang="en-US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55894-92BC-BB44-A4BC-28C3A6D15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PMingLiU" panose="02020500000000000000" pitchFamily="18" charset="-120"/>
                <a:ea typeface="PMingLiU" panose="02020500000000000000" pitchFamily="18" charset="-120"/>
              </a:rPr>
              <a:t>使徒行传二十六</a:t>
            </a:r>
            <a:r>
              <a:rPr lang="en-US" altLang="zh-CN" sz="2800" b="1" dirty="0">
                <a:latin typeface="PMingLiU" panose="02020500000000000000" pitchFamily="18" charset="-120"/>
                <a:ea typeface="PMingLiU" panose="02020500000000000000" pitchFamily="18" charset="-120"/>
              </a:rPr>
              <a:t>4</a:t>
            </a:r>
            <a:r>
              <a:rPr lang="zh-CN" altLang="en-US" sz="2800" b="1" dirty="0">
                <a:latin typeface="PMingLiU" panose="02020500000000000000" pitchFamily="18" charset="-120"/>
                <a:ea typeface="PMingLiU" panose="02020500000000000000" pitchFamily="18" charset="-120"/>
              </a:rPr>
              <a:t>～</a:t>
            </a:r>
            <a:r>
              <a:rPr lang="en-US" altLang="zh-CN" sz="2800" b="1" dirty="0">
                <a:latin typeface="PMingLiU" panose="02020500000000000000" pitchFamily="18" charset="-120"/>
                <a:ea typeface="PMingLiU" panose="02020500000000000000" pitchFamily="18" charset="-120"/>
              </a:rPr>
              <a:t>23</a:t>
            </a:r>
            <a:endParaRPr lang="en-US" sz="28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6972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B961524-DCDA-9EA3-48F7-1103E3255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84234"/>
            <a:ext cx="9603275" cy="41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6AAE0-8EA6-4CA3-4E1F-0518FAA5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A7236-BDBE-599A-5033-BFF4D4B7BFD4}"/>
              </a:ext>
            </a:extLst>
          </p:cNvPr>
          <p:cNvSpPr txBox="1"/>
          <p:nvPr/>
        </p:nvSpPr>
        <p:spPr>
          <a:xfrm>
            <a:off x="5120640" y="5745109"/>
            <a:ext cx="5934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bmy.org.hk</a:t>
            </a:r>
            <a:r>
              <a:rPr 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保羅生平與保羅書信時序</a:t>
            </a:r>
            <a:r>
              <a:rPr 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4AED4F-4C23-4E40-5277-C6C654BAAE8F}"/>
              </a:ext>
            </a:extLst>
          </p:cNvPr>
          <p:cNvSpPr/>
          <p:nvPr/>
        </p:nvSpPr>
        <p:spPr>
          <a:xfrm>
            <a:off x="6870141" y="2560320"/>
            <a:ext cx="1161339" cy="15544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0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8315-A877-6337-CAC1-1407B50D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–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成长经历（二十六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4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8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211FD3-1AA9-9A4E-D2D0-EE2B1B499FC9}"/>
              </a:ext>
            </a:extLst>
          </p:cNvPr>
          <p:cNvSpPr txBox="1"/>
          <p:nvPr/>
        </p:nvSpPr>
        <p:spPr>
          <a:xfrm>
            <a:off x="1451579" y="1884234"/>
            <a:ext cx="96032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4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我从起初在本国的民中，并在耶路撒冷，自幼为人如何，犹太人都知道。</a:t>
            </a:r>
          </a:p>
          <a:p>
            <a:r>
              <a:rPr lang="en-CA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5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他们若肯作见证就晓得，我从起初是按着我们教中最严紧的教门作了法利赛人。</a:t>
            </a:r>
          </a:p>
          <a:p>
            <a:r>
              <a:rPr lang="en-CA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6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现在我站在这里受审，是因为指望 神向我们祖宗所应许的；</a:t>
            </a:r>
          </a:p>
          <a:p>
            <a:r>
              <a:rPr lang="en-CA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7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这应许，我们十二个支派，昼夜切切地事奉 神，都指望得着。王啊，我被犹太人控告，就是因这指望。</a:t>
            </a:r>
            <a:endParaRPr lang="en-CA" altLang="zh-TW" sz="2600" b="1" dirty="0">
              <a:effectLst/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r>
              <a:rPr lang="en-CA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二十六8 </a:t>
            </a: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神叫死人复活，你们为什么看作不可信的呢？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495F3D-54A8-2D09-99EE-B9ED4F6BDE28}"/>
              </a:ext>
            </a:extLst>
          </p:cNvPr>
          <p:cNvCxnSpPr>
            <a:cxnSpLocks/>
          </p:cNvCxnSpPr>
          <p:nvPr/>
        </p:nvCxnSpPr>
        <p:spPr>
          <a:xfrm>
            <a:off x="2167859" y="2735580"/>
            <a:ext cx="212982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6A05B7-1EBD-ED82-B976-8A4F3059BB87}"/>
              </a:ext>
            </a:extLst>
          </p:cNvPr>
          <p:cNvCxnSpPr/>
          <p:nvPr/>
        </p:nvCxnSpPr>
        <p:spPr>
          <a:xfrm>
            <a:off x="6731000" y="3147060"/>
            <a:ext cx="40767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F65677-4A31-AD71-350E-5B906D953D31}"/>
              </a:ext>
            </a:extLst>
          </p:cNvPr>
          <p:cNvCxnSpPr>
            <a:cxnSpLocks/>
          </p:cNvCxnSpPr>
          <p:nvPr/>
        </p:nvCxnSpPr>
        <p:spPr>
          <a:xfrm>
            <a:off x="1522699" y="3528060"/>
            <a:ext cx="370462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B0B7A1-2501-BC8D-0352-6E2DB3E653B7}"/>
              </a:ext>
            </a:extLst>
          </p:cNvPr>
          <p:cNvCxnSpPr>
            <a:cxnSpLocks/>
          </p:cNvCxnSpPr>
          <p:nvPr/>
        </p:nvCxnSpPr>
        <p:spPr>
          <a:xfrm>
            <a:off x="7401560" y="3939540"/>
            <a:ext cx="35407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99A9D6-0767-BC68-4314-0F9F4A525500}"/>
              </a:ext>
            </a:extLst>
          </p:cNvPr>
          <p:cNvCxnSpPr>
            <a:cxnSpLocks/>
          </p:cNvCxnSpPr>
          <p:nvPr/>
        </p:nvCxnSpPr>
        <p:spPr>
          <a:xfrm>
            <a:off x="1522699" y="4320540"/>
            <a:ext cx="77854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B7430E-BE61-1CDA-C50A-6D2B4AF0B5A9}"/>
              </a:ext>
            </a:extLst>
          </p:cNvPr>
          <p:cNvCxnSpPr>
            <a:cxnSpLocks/>
          </p:cNvCxnSpPr>
          <p:nvPr/>
        </p:nvCxnSpPr>
        <p:spPr>
          <a:xfrm>
            <a:off x="7035800" y="4716780"/>
            <a:ext cx="297688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C07B17-39B2-AD3E-5985-D0F4E4813325}"/>
              </a:ext>
            </a:extLst>
          </p:cNvPr>
          <p:cNvCxnSpPr>
            <a:cxnSpLocks/>
          </p:cNvCxnSpPr>
          <p:nvPr/>
        </p:nvCxnSpPr>
        <p:spPr>
          <a:xfrm>
            <a:off x="6578600" y="5116483"/>
            <a:ext cx="206248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943383-BE1A-98A2-225E-4BF1E29E7923}"/>
              </a:ext>
            </a:extLst>
          </p:cNvPr>
          <p:cNvCxnSpPr>
            <a:cxnSpLocks/>
          </p:cNvCxnSpPr>
          <p:nvPr/>
        </p:nvCxnSpPr>
        <p:spPr>
          <a:xfrm>
            <a:off x="3017520" y="5527963"/>
            <a:ext cx="21031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22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81" name="Picture 308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 person in a robe&#10;&#10;Description automatically generated">
            <a:extLst>
              <a:ext uri="{FF2B5EF4-FFF2-40B4-BE49-F238E27FC236}">
                <a16:creationId xmlns:a16="http://schemas.microsoft.com/office/drawing/2014/main" id="{CA5A89D4-84C2-761A-0EFE-584248DC3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" r="-1" b="20434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27F2F666-EC1B-4B02-BCBD-848563E1F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421529"/>
            <a:ext cx="3411213" cy="193482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E31B2-F975-3558-15CD-175268853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655" y="4749321"/>
            <a:ext cx="3075424" cy="144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en-US" altLang="zh-CN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–</a:t>
            </a:r>
            <a:r>
              <a:rPr lang="zh-CN" altLang="en-US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成长经历</a:t>
            </a:r>
            <a:r>
              <a:rPr lang="zh-CN" altLang="en-US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（二十六</a:t>
            </a:r>
            <a:r>
              <a:rPr lang="en-US" altLang="zh-CN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4</a:t>
            </a:r>
            <a:r>
              <a:rPr lang="zh-CN" altLang="en-US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8</a:t>
            </a:r>
            <a:r>
              <a:rPr lang="zh-CN" altLang="en-US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sz="26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DD1F8EFA-0EC3-4C68-A870-B048361E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93596" y="4585857"/>
            <a:ext cx="3078623" cy="0"/>
          </a:xfrm>
          <a:prstGeom prst="line">
            <a:avLst/>
          </a:prstGeom>
          <a:ln w="31750">
            <a:solidFill>
              <a:srgbClr val="FDA73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337E80-E4B7-5F2F-8657-54B60D52EA62}"/>
              </a:ext>
            </a:extLst>
          </p:cNvPr>
          <p:cNvSpPr txBox="1"/>
          <p:nvPr/>
        </p:nvSpPr>
        <p:spPr>
          <a:xfrm>
            <a:off x="323619" y="276317"/>
            <a:ext cx="38252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法利赛人的特征</a:t>
            </a:r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：</a:t>
            </a:r>
            <a:endParaRPr lang="en-CA" altLang="zh-CN" sz="28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只相信天上的神</a:t>
            </a:r>
            <a:endParaRPr lang="en-CA" altLang="zh-CN" sz="28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CA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凭</a:t>
            </a:r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人的想象认识神</a:t>
            </a:r>
            <a:endParaRPr lang="en-CA" altLang="zh-CN" sz="28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凭圣经的字句认识神</a:t>
            </a:r>
            <a:endParaRPr lang="en-CA" altLang="zh-CN" sz="28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CA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只</a:t>
            </a:r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守宗教的规条仪式和律法，不行其实质</a:t>
            </a:r>
            <a:endParaRPr lang="en-CA" altLang="zh-CN" sz="28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喜爱走形式，爱表现</a:t>
            </a:r>
            <a:endParaRPr lang="en-CA" altLang="zh-CN" sz="28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假冒为善</a:t>
            </a:r>
            <a:endParaRPr lang="en-CA" altLang="zh-CN" sz="28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EE84A-B10B-5690-E8A1-5DA55FD0C20E}"/>
              </a:ext>
            </a:extLst>
          </p:cNvPr>
          <p:cNvSpPr txBox="1"/>
          <p:nvPr/>
        </p:nvSpPr>
        <p:spPr>
          <a:xfrm>
            <a:off x="3931920" y="6407561"/>
            <a:ext cx="7768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blog.wenxuecity.com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myblog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/77717/202106/8593.html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5195F-3B9E-F78C-B05A-82A2A3FF913F}"/>
              </a:ext>
            </a:extLst>
          </p:cNvPr>
          <p:cNvSpPr txBox="1"/>
          <p:nvPr/>
        </p:nvSpPr>
        <p:spPr>
          <a:xfrm>
            <a:off x="7946992" y="276317"/>
            <a:ext cx="3825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“</a:t>
            </a:r>
            <a:r>
              <a:rPr lang="zh-TW" altLang="en-US" sz="2800" b="1" dirty="0">
                <a:solidFill>
                  <a:schemeClr val="bg1"/>
                </a:solidFill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最严紧的教门作了法利赛人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”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（二十六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5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）：“</a:t>
            </a:r>
            <a:r>
              <a:rPr lang="zh-TW" altLang="en-US" sz="2800" b="1" dirty="0">
                <a:solidFill>
                  <a:schemeClr val="bg1"/>
                </a:solidFill>
                <a:effectLst/>
                <a:latin typeface="Helvetica Neue Light" panose="02000403000000020004" pitchFamily="2" charset="0"/>
              </a:rPr>
              <a:t>在迦玛列门下，按着我们祖宗</a:t>
            </a:r>
            <a:r>
              <a:rPr lang="zh-TW" altLang="en-US" sz="2800" b="1" u="sng" dirty="0">
                <a:solidFill>
                  <a:schemeClr val="bg1"/>
                </a:solidFill>
                <a:effectLst/>
                <a:latin typeface="Helvetica Neue Light" panose="02000403000000020004" pitchFamily="2" charset="0"/>
              </a:rPr>
              <a:t>严紧的律法受教，热心事奉 神，像你们众人今日一样</a:t>
            </a:r>
            <a:r>
              <a:rPr lang="zh-TW" altLang="en-US" sz="2800" b="1" dirty="0">
                <a:solidFill>
                  <a:schemeClr val="bg1"/>
                </a:solidFill>
                <a:effectLst/>
                <a:latin typeface="Helvetica Neue Light" panose="02000403000000020004" pitchFamily="2" charset="0"/>
              </a:rPr>
              <a:t>。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”（徒二十二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zh-TW" altLang="en-US" sz="2800" b="1" dirty="0">
              <a:solidFill>
                <a:schemeClr val="bg1"/>
              </a:solidFill>
              <a:effectLst/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7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81" name="Picture 308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 person in a robe&#10;&#10;Description automatically generated">
            <a:extLst>
              <a:ext uri="{FF2B5EF4-FFF2-40B4-BE49-F238E27FC236}">
                <a16:creationId xmlns:a16="http://schemas.microsoft.com/office/drawing/2014/main" id="{CA5A89D4-84C2-761A-0EFE-584248DC3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" r="-1" b="20434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27F2F666-EC1B-4B02-BCBD-848563E1F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421529"/>
            <a:ext cx="3411213" cy="193482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E31B2-F975-3558-15CD-175268853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655" y="4749321"/>
            <a:ext cx="3075424" cy="144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en-US" altLang="zh-CN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–</a:t>
            </a:r>
            <a:r>
              <a:rPr lang="zh-CN" altLang="en-US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成长经历</a:t>
            </a:r>
            <a:r>
              <a:rPr lang="zh-CN" altLang="en-US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（二十六</a:t>
            </a:r>
            <a:r>
              <a:rPr lang="en-US" altLang="zh-CN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4</a:t>
            </a:r>
            <a:r>
              <a:rPr lang="zh-CN" altLang="en-US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8</a:t>
            </a:r>
            <a:r>
              <a:rPr lang="zh-CN" altLang="en-US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sz="26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DD1F8EFA-0EC3-4C68-A870-B048361E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93596" y="4585857"/>
            <a:ext cx="3078623" cy="0"/>
          </a:xfrm>
          <a:prstGeom prst="line">
            <a:avLst/>
          </a:prstGeom>
          <a:ln w="31750">
            <a:solidFill>
              <a:srgbClr val="FDA73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3EE84A-B10B-5690-E8A1-5DA55FD0C20E}"/>
              </a:ext>
            </a:extLst>
          </p:cNvPr>
          <p:cNvSpPr txBox="1"/>
          <p:nvPr/>
        </p:nvSpPr>
        <p:spPr>
          <a:xfrm>
            <a:off x="2712720" y="6300881"/>
            <a:ext cx="8889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600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翻译自</a:t>
            </a:r>
            <a:r>
              <a:rPr lang="zh-CN" altLang="en-US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Tyndale</a:t>
            </a:r>
            <a:r>
              <a:rPr lang="zh-CN" altLang="en-US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Commentary</a:t>
            </a:r>
            <a:r>
              <a:rPr lang="en-US" altLang="zh-CN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. In</a:t>
            </a:r>
            <a:r>
              <a:rPr lang="zh-CN" altLang="en-US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Accordance</a:t>
            </a:r>
            <a:r>
              <a:rPr lang="zh-CN" altLang="en-US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Bible</a:t>
            </a:r>
            <a:r>
              <a:rPr lang="zh-CN" altLang="en-US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Study</a:t>
            </a:r>
            <a:r>
              <a:rPr lang="zh-CN" altLang="en-US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Software</a:t>
            </a:r>
            <a:r>
              <a:rPr lang="zh-CN" altLang="en-US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13.4.2,</a:t>
            </a:r>
            <a:r>
              <a:rPr lang="zh-CN" altLang="en-US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June</a:t>
            </a:r>
            <a:r>
              <a:rPr lang="zh-CN" altLang="en-US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2022</a:t>
            </a:r>
            <a:r>
              <a:rPr lang="en-US" altLang="zh-CN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.</a:t>
            </a:r>
            <a:r>
              <a:rPr lang="zh-CN" altLang="en-US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Oaktree</a:t>
            </a:r>
            <a:r>
              <a:rPr lang="zh-CN" altLang="en-US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Software,</a:t>
            </a:r>
            <a:r>
              <a:rPr lang="zh-CN" altLang="en-US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CA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Altamonte Springs, FL</a:t>
            </a:r>
            <a:r>
              <a:rPr lang="en-US" altLang="zh-CN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:</a:t>
            </a:r>
            <a:r>
              <a:rPr lang="zh-CN" altLang="en-US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2022.</a:t>
            </a:r>
            <a:endParaRPr lang="en-US" sz="1600" b="1" dirty="0">
              <a:solidFill>
                <a:schemeClr val="bg1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11A81-1B92-4AD9-E96F-52755AB227B1}"/>
              </a:ext>
            </a:extLst>
          </p:cNvPr>
          <p:cNvSpPr txBox="1"/>
          <p:nvPr/>
        </p:nvSpPr>
        <p:spPr>
          <a:xfrm>
            <a:off x="354100" y="248050"/>
            <a:ext cx="379118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“神叫死人复活，</a:t>
            </a:r>
            <a:r>
              <a:rPr lang="en-US" altLang="zh-CN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…”</a:t>
            </a:r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（二十六</a:t>
            </a:r>
            <a:r>
              <a:rPr lang="en-US" altLang="zh-CN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8</a:t>
            </a:r>
            <a:r>
              <a:rPr lang="zh-CN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）：</a:t>
            </a:r>
            <a:r>
              <a:rPr lang="en-US" sz="2800" b="1" u="sng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路加在他的作品中一直强调耶稣的追随者不仅包括罪人，也包括虔诚地履行犹太教教规的人</a:t>
            </a:r>
            <a:r>
              <a:rPr 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（如路一6；二25；七4；徒十2）。</a:t>
            </a:r>
            <a:r>
              <a:rPr lang="en-US" sz="2800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现在，保罗完全可以反问，</a:t>
            </a:r>
            <a:r>
              <a:rPr lang="en-US" sz="2800" b="1" u="sng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为什么他因忠于犹太教及其希望而受到指责</a:t>
            </a:r>
            <a:r>
              <a:rPr 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。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3DB8E-EF94-40C3-2EC0-9C34EE85B527}"/>
              </a:ext>
            </a:extLst>
          </p:cNvPr>
          <p:cNvSpPr txBox="1"/>
          <p:nvPr/>
        </p:nvSpPr>
        <p:spPr>
          <a:xfrm>
            <a:off x="7946992" y="276317"/>
            <a:ext cx="38252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大多数犹太人对未来最基本的盼望有两个，一个是</a:t>
            </a:r>
            <a:r>
              <a:rPr lang="zh-TW" altLang="en-US" sz="2800" b="1" u="sng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义人的身体复活</a:t>
            </a:r>
            <a:r>
              <a:rPr lang="zh-TW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，另一个是</a:t>
            </a:r>
            <a:r>
              <a:rPr lang="zh-TW" altLang="en-US" sz="2800" b="1" u="sng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十二个支派同时复国</a:t>
            </a:r>
            <a:r>
              <a:rPr lang="zh-TW" altLang="en-US" sz="28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。</a:t>
            </a:r>
            <a:endParaRPr lang="zh-TW" altLang="en-US" sz="2800" b="1" dirty="0">
              <a:solidFill>
                <a:schemeClr val="bg1"/>
              </a:solidFill>
              <a:effectLst/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106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BAAE3AF2-366B-4FCE-83E4-F3BFD6298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81" name="Straight Connector 7180">
            <a:extLst>
              <a:ext uri="{FF2B5EF4-FFF2-40B4-BE49-F238E27FC236}">
                <a16:creationId xmlns:a16="http://schemas.microsoft.com/office/drawing/2014/main" id="{BCD4BDCA-5E05-41E3-8850-0A8A0D295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9416" y="1847088"/>
            <a:ext cx="28648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529472AE-6CCD-CF28-B6DF-E6A89046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417" y="804520"/>
            <a:ext cx="2864819" cy="104923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en-US" altLang="zh-CN" sz="2500" b="1" dirty="0">
                <a:latin typeface="MingLiU" panose="02020509000000000000" pitchFamily="49" charset="-120"/>
                <a:ea typeface="MingLiU" panose="02020509000000000000" pitchFamily="49" charset="-120"/>
              </a:rPr>
              <a:t> – </a:t>
            </a:r>
            <a:r>
              <a:rPr lang="zh-CN" altLang="en-US" sz="2500" b="1" dirty="0">
                <a:latin typeface="MingLiU" panose="02020509000000000000" pitchFamily="49" charset="-120"/>
                <a:ea typeface="MingLiU" panose="02020509000000000000" pitchFamily="49" charset="-120"/>
              </a:rPr>
              <a:t>成长经历（二十六</a:t>
            </a:r>
            <a:r>
              <a:rPr lang="en-US" altLang="zh-CN" sz="2500" b="1" dirty="0">
                <a:latin typeface="MingLiU" panose="02020509000000000000" pitchFamily="49" charset="-120"/>
                <a:ea typeface="MingLiU" panose="02020509000000000000" pitchFamily="49" charset="-120"/>
              </a:rPr>
              <a:t>4</a:t>
            </a:r>
            <a:r>
              <a:rPr lang="zh-CN" altLang="en-US" sz="2500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500" b="1" dirty="0">
                <a:latin typeface="MingLiU" panose="02020509000000000000" pitchFamily="49" charset="-120"/>
                <a:ea typeface="MingLiU" panose="02020509000000000000" pitchFamily="49" charset="-120"/>
              </a:rPr>
              <a:t>8</a:t>
            </a:r>
            <a:r>
              <a:rPr lang="zh-CN" altLang="en-US" sz="2500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sz="25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FE51EA18-C631-434D-9E61-C44682302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EEBB577A-7FB4-44E6-8D7F-4F3A3680A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7186" name="Rectangle 7185">
              <a:extLst>
                <a:ext uri="{FF2B5EF4-FFF2-40B4-BE49-F238E27FC236}">
                  <a16:creationId xmlns:a16="http://schemas.microsoft.com/office/drawing/2014/main" id="{71FAC407-B587-4E06-A8F7-B8C8820D4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7" name="Rectangle 7186">
              <a:extLst>
                <a:ext uri="{FF2B5EF4-FFF2-40B4-BE49-F238E27FC236}">
                  <a16:creationId xmlns:a16="http://schemas.microsoft.com/office/drawing/2014/main" id="{594674AB-BFDE-493E-B1E0-F063B804D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2" name="Picture 4" descr="A group of people with their arms up&#10;&#10;Description automatically generated">
            <a:extLst>
              <a:ext uri="{FF2B5EF4-FFF2-40B4-BE49-F238E27FC236}">
                <a16:creationId xmlns:a16="http://schemas.microsoft.com/office/drawing/2014/main" id="{9B179F1B-C13B-D5AD-6D1B-2437C578E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" r="-5" b="6012"/>
          <a:stretch/>
        </p:blipFill>
        <p:spPr bwMode="auto">
          <a:xfrm>
            <a:off x="1266084" y="1116345"/>
            <a:ext cx="2299716" cy="14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9" name="Rectangle 7188">
            <a:extLst>
              <a:ext uri="{FF2B5EF4-FFF2-40B4-BE49-F238E27FC236}">
                <a16:creationId xmlns:a16="http://schemas.microsoft.com/office/drawing/2014/main" id="{E36F1A39-6F0A-42DC-99D2-9FAC15348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22508" y="1115283"/>
            <a:ext cx="1247322" cy="1479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 red and white sign with a group of people&#10;&#10;Description automatically generated">
            <a:extLst>
              <a:ext uri="{FF2B5EF4-FFF2-40B4-BE49-F238E27FC236}">
                <a16:creationId xmlns:a16="http://schemas.microsoft.com/office/drawing/2014/main" id="{A1F8BA80-C7E8-36B9-3526-6147BA650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3" r="3" b="3"/>
          <a:stretch/>
        </p:blipFill>
        <p:spPr bwMode="auto">
          <a:xfrm>
            <a:off x="1266084" y="2759736"/>
            <a:ext cx="3720651" cy="222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7EF9EC-31AC-5D5A-4D2F-7A9F773C171E}"/>
              </a:ext>
            </a:extLst>
          </p:cNvPr>
          <p:cNvSpPr txBox="1"/>
          <p:nvPr/>
        </p:nvSpPr>
        <p:spPr>
          <a:xfrm>
            <a:off x="8669416" y="2381492"/>
            <a:ext cx="2864820" cy="32875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r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7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commons.wikimedia.org</a:t>
            </a:r>
            <a:r>
              <a:rPr 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/wiki/</a:t>
            </a:r>
            <a:r>
              <a:rPr lang="en-US" sz="17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File:大唱國際歌.jpg</a:t>
            </a:r>
            <a:endParaRPr lang="en-US" sz="17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algn="r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7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changguohua.com</a:t>
            </a:r>
            <a:r>
              <a:rPr 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/archives/reform-and-opening-up-vs-reform-and-opening-</a:t>
            </a:r>
            <a:r>
              <a:rPr lang="en-US" sz="17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up.html</a:t>
            </a:r>
            <a:endParaRPr lang="en-US" sz="17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algn="r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7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www.ehanlin.com.tw</a:t>
            </a:r>
            <a:r>
              <a:rPr 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  <a:r>
              <a:rPr lang="en-US" sz="17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keywordPool</a:t>
            </a:r>
            <a:r>
              <a:rPr 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  <a:r>
              <a:rPr lang="en-US" sz="17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wordPage.html?key</a:t>
            </a:r>
            <a:r>
              <a:rPr 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=</a:t>
            </a:r>
            <a:r>
              <a:rPr lang="zh-TW" alt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十大建設</a:t>
            </a:r>
            <a:r>
              <a:rPr lang="en-US" altLang="zh-TW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&amp;</a:t>
            </a:r>
            <a:r>
              <a:rPr 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subject=</a:t>
            </a:r>
            <a:r>
              <a:rPr lang="en-US" sz="17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J-HI&amp;hit</a:t>
            </a:r>
            <a:r>
              <a:rPr 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=</a:t>
            </a:r>
            <a:r>
              <a:rPr lang="zh-TW" altLang="en-US" sz="1700" b="1" dirty="0">
                <a:latin typeface="MingLiU" panose="02020509000000000000" pitchFamily="49" charset="-120"/>
                <a:ea typeface="MingLiU" panose="02020509000000000000" pitchFamily="49" charset="-120"/>
              </a:rPr>
              <a:t>十大建設</a:t>
            </a:r>
            <a:endParaRPr lang="en-US" sz="17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pic>
        <p:nvPicPr>
          <p:cNvPr id="7191" name="Picture 7190">
            <a:extLst>
              <a:ext uri="{FF2B5EF4-FFF2-40B4-BE49-F238E27FC236}">
                <a16:creationId xmlns:a16="http://schemas.microsoft.com/office/drawing/2014/main" id="{413AE0C3-9158-4D4F-AE2D-47C65032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193" name="Straight Connector 7192">
            <a:extLst>
              <a:ext uri="{FF2B5EF4-FFF2-40B4-BE49-F238E27FC236}">
                <a16:creationId xmlns:a16="http://schemas.microsoft.com/office/drawing/2014/main" id="{1C0CCCA3-F3E7-44EF-9847-1C447A6FC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B0B75A6E-A1D8-41BD-BE48-D8C4DF692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43" y="1114220"/>
            <a:ext cx="2446078" cy="386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25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EF2EB9-195E-A2D3-2B5B-557F114A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–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成长经历（二十六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4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8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pic>
        <p:nvPicPr>
          <p:cNvPr id="9" name="Picture 8" descr="A white cloud with black background&#10;&#10;Description automatically generated">
            <a:extLst>
              <a:ext uri="{FF2B5EF4-FFF2-40B4-BE49-F238E27FC236}">
                <a16:creationId xmlns:a16="http://schemas.microsoft.com/office/drawing/2014/main" id="{8D851FCD-B170-8D77-FFB0-E32E6EAB4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1934" y="1952610"/>
            <a:ext cx="5338120" cy="3759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AF3F00-BE3E-9413-9888-93ADC9FFEA02}"/>
              </a:ext>
            </a:extLst>
          </p:cNvPr>
          <p:cNvSpPr/>
          <p:nvPr/>
        </p:nvSpPr>
        <p:spPr>
          <a:xfrm>
            <a:off x="1767454" y="3370545"/>
            <a:ext cx="3352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rPr>
              <a:t>想一想</a:t>
            </a:r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rPr>
              <a:t>…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EE459-8967-5F3D-D3C7-919B8BAFC26D}"/>
              </a:ext>
            </a:extLst>
          </p:cNvPr>
          <p:cNvSpPr txBox="1"/>
          <p:nvPr/>
        </p:nvSpPr>
        <p:spPr>
          <a:xfrm>
            <a:off x="6400800" y="3048000"/>
            <a:ext cx="3139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成长经历对于我们信仰的影响</a:t>
            </a:r>
            <a:r>
              <a:rPr lang="zh-CN" altLang="en-US" sz="3200" b="1" dirty="0">
                <a:latin typeface="MingLiU" panose="02020509000000000000" pitchFamily="49" charset="-120"/>
                <a:ea typeface="MingLiU" panose="02020509000000000000" pitchFamily="49" charset="-120"/>
              </a:rPr>
              <a:t>？</a:t>
            </a:r>
            <a:endParaRPr lang="en-US" sz="32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B71F2-F6F3-F9B3-6798-571F89AABB2E}"/>
              </a:ext>
            </a:extLst>
          </p:cNvPr>
          <p:cNvSpPr txBox="1"/>
          <p:nvPr/>
        </p:nvSpPr>
        <p:spPr>
          <a:xfrm>
            <a:off x="6858000" y="5715000"/>
            <a:ext cx="406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www.Microsoft.com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968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63A04A-4DB6-5A83-5824-D983AF44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–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因信改变（二十六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9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29160-0B28-9B9E-1075-7B651D440F69}"/>
              </a:ext>
            </a:extLst>
          </p:cNvPr>
          <p:cNvSpPr txBox="1"/>
          <p:nvPr/>
        </p:nvSpPr>
        <p:spPr>
          <a:xfrm>
            <a:off x="1451579" y="1884234"/>
            <a:ext cx="960327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12  “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那时，我领了祭司长的权柄和命令，往大马士革去。</a:t>
            </a:r>
          </a:p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13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王啊，我在路上，晌午的时候，看见从天发光，比日头还亮，四面照着我并与我同行的人。</a:t>
            </a:r>
          </a:p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14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我们都仆倒在地，我就听见有声音用希伯来话向我说：‘扫罗！ 扫罗！ 为什么逼迫我？ 你用脚踢刺是难的！’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48B6F0-C0AC-901B-D8BC-55F3CA68B686}"/>
              </a:ext>
            </a:extLst>
          </p:cNvPr>
          <p:cNvCxnSpPr>
            <a:cxnSpLocks/>
          </p:cNvCxnSpPr>
          <p:nvPr/>
        </p:nvCxnSpPr>
        <p:spPr>
          <a:xfrm>
            <a:off x="2533619" y="4323884"/>
            <a:ext cx="7677181" cy="2286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1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63A04A-4DB6-5A83-5824-D983AF44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–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因信改变（二十六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9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29160-0B28-9B9E-1075-7B651D440F69}"/>
              </a:ext>
            </a:extLst>
          </p:cNvPr>
          <p:cNvSpPr txBox="1"/>
          <p:nvPr/>
        </p:nvSpPr>
        <p:spPr>
          <a:xfrm>
            <a:off x="1451579" y="1884234"/>
            <a:ext cx="960327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15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我说：‘主啊，你是谁？’主说：‘我就是你所逼迫的耶稣。</a:t>
            </a:r>
          </a:p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16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你起来站着，我特意向你显现，要派你作执事，作见证，将你所看见的事和我将要指示你的事证明出来。</a:t>
            </a:r>
          </a:p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17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我也要救你脱离百姓和外邦人的手。</a:t>
            </a:r>
          </a:p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我差你到他们那里去，要叫他们的眼睛得开，从黑暗中归向光明，从撒但权下归向 神；又因信我，得蒙赦罪，和一切成圣的人同得基业。’”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584FF5-D4D1-F6E9-A943-3272F20BC447}"/>
              </a:ext>
            </a:extLst>
          </p:cNvPr>
          <p:cNvCxnSpPr>
            <a:cxnSpLocks/>
          </p:cNvCxnSpPr>
          <p:nvPr/>
        </p:nvCxnSpPr>
        <p:spPr>
          <a:xfrm>
            <a:off x="4545299" y="2354580"/>
            <a:ext cx="212982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FA1016-9999-0D5B-0DA3-864DAF12C2BD}"/>
              </a:ext>
            </a:extLst>
          </p:cNvPr>
          <p:cNvCxnSpPr>
            <a:cxnSpLocks/>
          </p:cNvCxnSpPr>
          <p:nvPr/>
        </p:nvCxnSpPr>
        <p:spPr>
          <a:xfrm>
            <a:off x="8583899" y="2362200"/>
            <a:ext cx="212982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892DB9-8E9E-3BDB-677A-A46DE41CB831}"/>
              </a:ext>
            </a:extLst>
          </p:cNvPr>
          <p:cNvCxnSpPr>
            <a:cxnSpLocks/>
          </p:cNvCxnSpPr>
          <p:nvPr/>
        </p:nvCxnSpPr>
        <p:spPr>
          <a:xfrm>
            <a:off x="1512539" y="2735580"/>
            <a:ext cx="141354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302CA-D92F-62E5-B75D-3F6F4A44B14F}"/>
              </a:ext>
            </a:extLst>
          </p:cNvPr>
          <p:cNvCxnSpPr>
            <a:cxnSpLocks/>
          </p:cNvCxnSpPr>
          <p:nvPr/>
        </p:nvCxnSpPr>
        <p:spPr>
          <a:xfrm>
            <a:off x="5215859" y="3131820"/>
            <a:ext cx="548262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F8D57E-05B1-6897-DCE9-0600E036779A}"/>
              </a:ext>
            </a:extLst>
          </p:cNvPr>
          <p:cNvCxnSpPr>
            <a:cxnSpLocks/>
          </p:cNvCxnSpPr>
          <p:nvPr/>
        </p:nvCxnSpPr>
        <p:spPr>
          <a:xfrm>
            <a:off x="1512539" y="3550920"/>
            <a:ext cx="7887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ADA907-EB1F-02FD-4E97-0D90D6DA79FF}"/>
              </a:ext>
            </a:extLst>
          </p:cNvPr>
          <p:cNvCxnSpPr>
            <a:cxnSpLocks/>
          </p:cNvCxnSpPr>
          <p:nvPr/>
        </p:nvCxnSpPr>
        <p:spPr>
          <a:xfrm>
            <a:off x="7566598" y="4320540"/>
            <a:ext cx="313188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C7F673-CF8D-D387-7584-3ADFEAEAE34B}"/>
              </a:ext>
            </a:extLst>
          </p:cNvPr>
          <p:cNvCxnSpPr>
            <a:cxnSpLocks/>
          </p:cNvCxnSpPr>
          <p:nvPr/>
        </p:nvCxnSpPr>
        <p:spPr>
          <a:xfrm>
            <a:off x="1512539" y="4716780"/>
            <a:ext cx="933834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427AA4-2541-54DE-E1EC-924C9D68053C}"/>
              </a:ext>
            </a:extLst>
          </p:cNvPr>
          <p:cNvCxnSpPr>
            <a:cxnSpLocks/>
          </p:cNvCxnSpPr>
          <p:nvPr/>
        </p:nvCxnSpPr>
        <p:spPr>
          <a:xfrm>
            <a:off x="1512539" y="5131723"/>
            <a:ext cx="344046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704FBE-0AEE-8962-AD24-23BC8FC6B45F}"/>
              </a:ext>
            </a:extLst>
          </p:cNvPr>
          <p:cNvCxnSpPr>
            <a:cxnSpLocks/>
          </p:cNvCxnSpPr>
          <p:nvPr/>
        </p:nvCxnSpPr>
        <p:spPr>
          <a:xfrm>
            <a:off x="4164299" y="3916680"/>
            <a:ext cx="415674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96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5" name="Rectangle 9234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236" name="Picture 9235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37" name="Straight Connector 9236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8" name="Straight Connector 9237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使徒保罗- Chinese Church of Iowa City">
            <a:extLst>
              <a:ext uri="{FF2B5EF4-FFF2-40B4-BE49-F238E27FC236}">
                <a16:creationId xmlns:a16="http://schemas.microsoft.com/office/drawing/2014/main" id="{A2699E32-F727-BD49-F49D-8EE73C366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3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9" name="Rectangle 9238">
            <a:extLst>
              <a:ext uri="{FF2B5EF4-FFF2-40B4-BE49-F238E27FC236}">
                <a16:creationId xmlns:a16="http://schemas.microsoft.com/office/drawing/2014/main" id="{27F2F666-EC1B-4B02-BCBD-848563E1F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421529"/>
            <a:ext cx="3411213" cy="193482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56BF1A-FF44-9BBE-C58C-341D464E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655" y="4749321"/>
            <a:ext cx="3075424" cy="144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 err="1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– 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因信改变（二十六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9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sz="2600" b="1" dirty="0">
              <a:solidFill>
                <a:srgbClr val="FFFFFE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9240" name="Straight Connector 9239">
            <a:extLst>
              <a:ext uri="{FF2B5EF4-FFF2-40B4-BE49-F238E27FC236}">
                <a16:creationId xmlns:a16="http://schemas.microsoft.com/office/drawing/2014/main" id="{DD1F8EFA-0EC3-4C68-A870-B048361E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93596" y="4585857"/>
            <a:ext cx="3078623" cy="0"/>
          </a:xfrm>
          <a:prstGeom prst="line">
            <a:avLst/>
          </a:prstGeom>
          <a:ln w="31750">
            <a:solidFill>
              <a:srgbClr val="FED4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2FEAC75-D4AD-BDDF-21F0-13930F4E45BD}"/>
              </a:ext>
            </a:extLst>
          </p:cNvPr>
          <p:cNvSpPr txBox="1"/>
          <p:nvPr/>
        </p:nvSpPr>
        <p:spPr>
          <a:xfrm>
            <a:off x="7406641" y="121920"/>
            <a:ext cx="46830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保罗</a:t>
            </a:r>
            <a:endParaRPr lang="en-US" sz="26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6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良心受谴责</a:t>
            </a: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（二十六</a:t>
            </a:r>
            <a:r>
              <a:rPr lang="en-US" altLang="zh-CN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14</a:t>
            </a: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）：“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我的灵魂离开了以色列的神，除非神帮助我，我必不蒙怜 恤。</a:t>
            </a:r>
            <a:r>
              <a:rPr lang="zh-TW" altLang="en-US" sz="2600" b="1" u="sng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祂刺我如同刺马，为要使我警醒</a:t>
            </a:r>
            <a:r>
              <a:rPr lang="zh-CN" altLang="en-US" sz="2600" b="1" u="sng" dirty="0">
                <a:latin typeface="MingLiU" panose="02020509000000000000" pitchFamily="49" charset="-120"/>
                <a:ea typeface="MingLiU" panose="02020509000000000000" pitchFamily="49" charset="-120"/>
              </a:rPr>
              <a:t>；</a:t>
            </a:r>
            <a:r>
              <a:rPr lang="zh-TW" altLang="en-US" sz="2600" b="1" u="sng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保护我的救主必救我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。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”（所罗门诗篇十六</a:t>
            </a:r>
            <a:r>
              <a:rPr lang="en-US" altLang="zh-CN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3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4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CA" altLang="zh-CN" sz="2600" b="1" dirty="0">
              <a:effectLst/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736AE-DC26-E640-2469-71CECCB0A9E8}"/>
              </a:ext>
            </a:extLst>
          </p:cNvPr>
          <p:cNvSpPr txBox="1"/>
          <p:nvPr/>
        </p:nvSpPr>
        <p:spPr>
          <a:xfrm>
            <a:off x="2133600" y="6314172"/>
            <a:ext cx="94684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ccic-iowa.org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en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/bible-faith/bible-quick-pulse/2021/05/</a:t>
            </a:r>
            <a:r>
              <a:rPr lang="zh-TW" alt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使徒保罗</a:t>
            </a:r>
            <a:r>
              <a:rPr lang="en-US" altLang="zh-TW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  <a:endParaRPr lang="en-US" sz="15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algn="r"/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meimentang.com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/wp-content/uploads/2021/08/07所罗门诗篇.pdf</a:t>
            </a:r>
          </a:p>
        </p:txBody>
      </p:sp>
    </p:spTree>
    <p:extLst>
      <p:ext uri="{BB962C8B-B14F-4D97-AF65-F5344CB8AC3E}">
        <p14:creationId xmlns:p14="http://schemas.microsoft.com/office/powerpoint/2010/main" val="45091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5" name="Rectangle 9234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236" name="Picture 9235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37" name="Straight Connector 9236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8" name="Straight Connector 9237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使徒保罗- Chinese Church of Iowa City">
            <a:extLst>
              <a:ext uri="{FF2B5EF4-FFF2-40B4-BE49-F238E27FC236}">
                <a16:creationId xmlns:a16="http://schemas.microsoft.com/office/drawing/2014/main" id="{A2699E32-F727-BD49-F49D-8EE73C366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3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9" name="Rectangle 9238">
            <a:extLst>
              <a:ext uri="{FF2B5EF4-FFF2-40B4-BE49-F238E27FC236}">
                <a16:creationId xmlns:a16="http://schemas.microsoft.com/office/drawing/2014/main" id="{27F2F666-EC1B-4B02-BCBD-848563E1F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421529"/>
            <a:ext cx="3411213" cy="193482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56BF1A-FF44-9BBE-C58C-341D464E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655" y="4749321"/>
            <a:ext cx="3075424" cy="144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 err="1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– 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因信改变（二十六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9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sz="2600" b="1" dirty="0">
              <a:solidFill>
                <a:srgbClr val="FFFFFE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9240" name="Straight Connector 9239">
            <a:extLst>
              <a:ext uri="{FF2B5EF4-FFF2-40B4-BE49-F238E27FC236}">
                <a16:creationId xmlns:a16="http://schemas.microsoft.com/office/drawing/2014/main" id="{DD1F8EFA-0EC3-4C68-A870-B048361E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93596" y="4585857"/>
            <a:ext cx="3078623" cy="0"/>
          </a:xfrm>
          <a:prstGeom prst="line">
            <a:avLst/>
          </a:prstGeom>
          <a:ln w="31750">
            <a:solidFill>
              <a:srgbClr val="FED4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2FEAC75-D4AD-BDDF-21F0-13930F4E45BD}"/>
              </a:ext>
            </a:extLst>
          </p:cNvPr>
          <p:cNvSpPr txBox="1"/>
          <p:nvPr/>
        </p:nvSpPr>
        <p:spPr>
          <a:xfrm>
            <a:off x="7406641" y="121920"/>
            <a:ext cx="43433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保罗</a:t>
            </a:r>
            <a:endParaRPr lang="en-US" sz="26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重新认识主（二十六</a:t>
            </a:r>
            <a:r>
              <a:rPr lang="en-US" altLang="zh-CN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15</a:t>
            </a: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）：保罗称对他说话的那位为 “主”；他含蓄地指认耶稣为 “主”，其逻辑是，</a:t>
            </a:r>
            <a:r>
              <a:rPr lang="zh-CN" altLang="en-US" sz="2600" b="1" u="sng" dirty="0">
                <a:latin typeface="MingLiU" panose="02020509000000000000" pitchFamily="49" charset="-120"/>
                <a:ea typeface="MingLiU" panose="02020509000000000000" pitchFamily="49" charset="-120"/>
              </a:rPr>
              <a:t>如果耶稣从天上以这种方式对他说话，就证明祂已被提升到与神同等的权威地位</a:t>
            </a: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（参见 二十二</a:t>
            </a:r>
            <a:r>
              <a:rPr lang="en-US" altLang="zh-CN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10</a:t>
            </a: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）。</a:t>
            </a:r>
            <a:endParaRPr lang="en-CA" altLang="zh-CN" sz="2600" b="1" dirty="0">
              <a:effectLst/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9806C4-0643-1199-A83A-934839BFF29E}"/>
              </a:ext>
            </a:extLst>
          </p:cNvPr>
          <p:cNvSpPr txBox="1"/>
          <p:nvPr/>
        </p:nvSpPr>
        <p:spPr>
          <a:xfrm>
            <a:off x="2712720" y="6300881"/>
            <a:ext cx="88893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翻译自</a:t>
            </a:r>
            <a:r>
              <a:rPr lang="zh-CN" alt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Tyndale</a:t>
            </a:r>
            <a:r>
              <a:rPr lang="zh-CN" altLang="en-US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Commentary</a:t>
            </a:r>
            <a:r>
              <a:rPr lang="en-US" altLang="zh-CN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. In</a:t>
            </a:r>
            <a:r>
              <a:rPr lang="zh-CN" alt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Accordance</a:t>
            </a:r>
            <a:r>
              <a:rPr lang="zh-CN" altLang="en-US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Bible</a:t>
            </a:r>
            <a:r>
              <a:rPr lang="zh-CN" altLang="en-US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Study</a:t>
            </a:r>
            <a:r>
              <a:rPr lang="zh-CN" altLang="en-US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Software</a:t>
            </a:r>
            <a:r>
              <a:rPr lang="zh-CN" altLang="en-US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13.4.2,</a:t>
            </a:r>
            <a:r>
              <a:rPr lang="zh-CN" altLang="en-US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June</a:t>
            </a:r>
            <a:r>
              <a:rPr lang="zh-CN" altLang="en-US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i="1" dirty="0">
                <a:latin typeface="MingLiU" panose="02020509000000000000" pitchFamily="49" charset="-120"/>
                <a:ea typeface="MingLiU" panose="02020509000000000000" pitchFamily="49" charset="-120"/>
              </a:rPr>
              <a:t>2022</a:t>
            </a:r>
            <a:r>
              <a:rPr lang="en-US" altLang="zh-CN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.</a:t>
            </a:r>
            <a:r>
              <a:rPr lang="zh-CN" alt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Oaktree</a:t>
            </a:r>
            <a:r>
              <a:rPr lang="zh-CN" alt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Software,</a:t>
            </a:r>
            <a:r>
              <a:rPr lang="zh-CN" alt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CA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Altamonte Springs, FL</a:t>
            </a:r>
            <a:r>
              <a:rPr lang="en-US" altLang="zh-CN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:</a:t>
            </a:r>
            <a:r>
              <a:rPr lang="zh-CN" alt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2022.</a:t>
            </a:r>
            <a:endParaRPr lang="en-US" sz="15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695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6FE1E6-1155-46CD-9113-BC03DDD53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0DFCE9-814C-46CF-8B54-3DF7C405D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19C61-97B8-A36B-A1DB-3375A649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5008500"/>
            <a:ext cx="9603272" cy="960755"/>
          </a:xfrm>
        </p:spPr>
        <p:txBody>
          <a:bodyPr anchor="t">
            <a:normAutofit/>
          </a:bodyPr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A8DE4-CCC2-431B-8C80-EA90145DB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4826256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CB4C886-8576-4974-AB93-DE953D243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1505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386762-7F04-4308-9C63-5F9B6DD51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holding a child&#10;&#10;Description automatically generated">
            <a:extLst>
              <a:ext uri="{FF2B5EF4-FFF2-40B4-BE49-F238E27FC236}">
                <a16:creationId xmlns:a16="http://schemas.microsoft.com/office/drawing/2014/main" id="{DCE5D67A-DF52-E362-78DC-73C8FBEF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24" y="1255640"/>
            <a:ext cx="4019371" cy="3127448"/>
          </a:xfrm>
          <a:prstGeom prst="rect">
            <a:avLst/>
          </a:prstGeom>
        </p:spPr>
      </p:pic>
      <p:pic>
        <p:nvPicPr>
          <p:cNvPr id="6" name="Picture 5" descr="A person wearing glasses and a leopard print jacket&#10;&#10;Description automatically generated">
            <a:extLst>
              <a:ext uri="{FF2B5EF4-FFF2-40B4-BE49-F238E27FC236}">
                <a16:creationId xmlns:a16="http://schemas.microsoft.com/office/drawing/2014/main" id="{B9717D9A-5277-01AA-49A0-26B4FC38C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500" y="933450"/>
            <a:ext cx="4941200" cy="31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4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5" name="Rectangle 9234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236" name="Picture 9235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37" name="Straight Connector 9236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8" name="Straight Connector 9237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使徒保罗- Chinese Church of Iowa City">
            <a:extLst>
              <a:ext uri="{FF2B5EF4-FFF2-40B4-BE49-F238E27FC236}">
                <a16:creationId xmlns:a16="http://schemas.microsoft.com/office/drawing/2014/main" id="{A2699E32-F727-BD49-F49D-8EE73C366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3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9" name="Rectangle 9238">
            <a:extLst>
              <a:ext uri="{FF2B5EF4-FFF2-40B4-BE49-F238E27FC236}">
                <a16:creationId xmlns:a16="http://schemas.microsoft.com/office/drawing/2014/main" id="{27F2F666-EC1B-4B02-BCBD-848563E1F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421529"/>
            <a:ext cx="3411213" cy="193482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56BF1A-FF44-9BBE-C58C-341D464E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655" y="4749321"/>
            <a:ext cx="3075424" cy="144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 err="1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– 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因信改变（二十六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9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sz="2600" b="1" dirty="0">
              <a:solidFill>
                <a:srgbClr val="FFFFFE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9240" name="Straight Connector 9239">
            <a:extLst>
              <a:ext uri="{FF2B5EF4-FFF2-40B4-BE49-F238E27FC236}">
                <a16:creationId xmlns:a16="http://schemas.microsoft.com/office/drawing/2014/main" id="{DD1F8EFA-0EC3-4C68-A870-B048361E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93596" y="4585857"/>
            <a:ext cx="3078623" cy="0"/>
          </a:xfrm>
          <a:prstGeom prst="line">
            <a:avLst/>
          </a:prstGeom>
          <a:ln w="31750">
            <a:solidFill>
              <a:srgbClr val="FED4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2FEAC75-D4AD-BDDF-21F0-13930F4E45BD}"/>
              </a:ext>
            </a:extLst>
          </p:cNvPr>
          <p:cNvSpPr txBox="1"/>
          <p:nvPr/>
        </p:nvSpPr>
        <p:spPr>
          <a:xfrm>
            <a:off x="7406641" y="121920"/>
            <a:ext cx="43433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保罗</a:t>
            </a:r>
            <a:endParaRPr lang="en-US" sz="26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领受新执事（二十六</a:t>
            </a:r>
            <a:r>
              <a:rPr lang="en-US" altLang="zh-CN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）：“</a:t>
            </a:r>
            <a:r>
              <a:rPr lang="zh-TW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我要引瞎子行不认识的道，领他们走不知道的路；在他们面前使</a:t>
            </a:r>
            <a:r>
              <a:rPr lang="zh-TW" altLang="en-US" sz="2600" b="1" u="sng" dirty="0">
                <a:latin typeface="MingLiU" panose="02020509000000000000" pitchFamily="49" charset="-120"/>
                <a:ea typeface="MingLiU" panose="02020509000000000000" pitchFamily="49" charset="-120"/>
              </a:rPr>
              <a:t>黑暗变为光明，使弯曲变为平直</a:t>
            </a:r>
            <a:r>
              <a:rPr lang="zh-TW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。这些事我都要行，并不离弃他们。</a:t>
            </a: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”（赛四十二</a:t>
            </a:r>
            <a:r>
              <a:rPr lang="en-US" altLang="zh-CN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16</a:t>
            </a: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CA" altLang="zh-CN" sz="2600" b="1" dirty="0">
              <a:effectLst/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199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201" name="Picture 820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5" name="Straight Connector 820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歌 罗 西 书 1:13 CUVS Desktop Wallpaper - 他 救 了 我 们 脱 离 黑 暗 的 权 势 - Desktop Bible Verse Wallpaper">
            <a:extLst>
              <a:ext uri="{FF2B5EF4-FFF2-40B4-BE49-F238E27FC236}">
                <a16:creationId xmlns:a16="http://schemas.microsoft.com/office/drawing/2014/main" id="{8D8C16FF-C6C0-CCE9-FF0C-54F6CFEE5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7" name="Rectangle 8206">
            <a:extLst>
              <a:ext uri="{FF2B5EF4-FFF2-40B4-BE49-F238E27FC236}">
                <a16:creationId xmlns:a16="http://schemas.microsoft.com/office/drawing/2014/main" id="{4D4DBF95-3416-4177-9963-47A46BC1B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97795"/>
            <a:ext cx="3411213" cy="193482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5A6D0B-FA61-FA04-E027-4386FD7D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655" y="825587"/>
            <a:ext cx="3075424" cy="144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 err="1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– 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因信改变（二十六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9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sz="2600" b="1" dirty="0">
              <a:solidFill>
                <a:srgbClr val="FFFFFE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8209" name="Straight Connector 8208">
            <a:extLst>
              <a:ext uri="{FF2B5EF4-FFF2-40B4-BE49-F238E27FC236}">
                <a16:creationId xmlns:a16="http://schemas.microsoft.com/office/drawing/2014/main" id="{C4A105A4-8C56-4602-B77F-265D1570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93596" y="662123"/>
            <a:ext cx="3078623" cy="0"/>
          </a:xfrm>
          <a:prstGeom prst="line">
            <a:avLst/>
          </a:prstGeom>
          <a:ln w="31750">
            <a:solidFill>
              <a:srgbClr val="E86E9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D17A0A-075B-A7E7-F05D-15527C3A3EA1}"/>
              </a:ext>
            </a:extLst>
          </p:cNvPr>
          <p:cNvSpPr txBox="1"/>
          <p:nvPr/>
        </p:nvSpPr>
        <p:spPr>
          <a:xfrm>
            <a:off x="3474720" y="6155897"/>
            <a:ext cx="864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www.scripture-images.com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/desktop-wallpaper/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cuvs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/colossians-1-13-cuvs-hd-wallpaper.php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5C8471-0105-6CB1-10CE-2F85671B7025}"/>
              </a:ext>
            </a:extLst>
          </p:cNvPr>
          <p:cNvCxnSpPr>
            <a:cxnSpLocks/>
          </p:cNvCxnSpPr>
          <p:nvPr/>
        </p:nvCxnSpPr>
        <p:spPr>
          <a:xfrm>
            <a:off x="5364480" y="5029200"/>
            <a:ext cx="31699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CA4731-0673-A3E2-6ACF-E4B2A5AFA894}"/>
              </a:ext>
            </a:extLst>
          </p:cNvPr>
          <p:cNvCxnSpPr>
            <a:cxnSpLocks/>
          </p:cNvCxnSpPr>
          <p:nvPr/>
        </p:nvCxnSpPr>
        <p:spPr>
          <a:xfrm>
            <a:off x="2788920" y="5684520"/>
            <a:ext cx="31699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4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321" name="Picture 1332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323" name="Straight Connector 1332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5" name="Straight Connector 1332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A landscape with ice and snow&#10;&#10;Description automatically generated with medium confidence">
            <a:extLst>
              <a:ext uri="{FF2B5EF4-FFF2-40B4-BE49-F238E27FC236}">
                <a16:creationId xmlns:a16="http://schemas.microsoft.com/office/drawing/2014/main" id="{498F5B43-4DA8-29E9-35A0-29AACB213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779F6058-01B2-41BC-9374-0D71ABF1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796" y="507092"/>
            <a:ext cx="3411213" cy="193482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B2822D-F006-E93E-6821-195E866F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79" y="834884"/>
            <a:ext cx="3075424" cy="144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 err="1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– 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因信改变（二十六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9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sz="2600" b="1" dirty="0">
              <a:solidFill>
                <a:srgbClr val="FFFFFE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13329" name="Straight Connector 13328">
            <a:extLst>
              <a:ext uri="{FF2B5EF4-FFF2-40B4-BE49-F238E27FC236}">
                <a16:creationId xmlns:a16="http://schemas.microsoft.com/office/drawing/2014/main" id="{E887D851-A533-48F6-9685-6FD116F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20" y="671420"/>
            <a:ext cx="3078623" cy="0"/>
          </a:xfrm>
          <a:prstGeom prst="line">
            <a:avLst/>
          </a:prstGeom>
          <a:ln w="31750">
            <a:solidFill>
              <a:srgbClr val="5393E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DDFF7A-9298-5D9C-2E75-D3F95801FCE5}"/>
              </a:ext>
            </a:extLst>
          </p:cNvPr>
          <p:cNvSpPr txBox="1"/>
          <p:nvPr/>
        </p:nvSpPr>
        <p:spPr>
          <a:xfrm>
            <a:off x="3474720" y="6155897"/>
            <a:ext cx="864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www.scripture-images.com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/desktop-wallpaper/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cuvs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/ephesians-1-14-cuvs-hd-wallpaper.php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47C77C-9300-D048-20CD-F4F044BF278D}"/>
              </a:ext>
            </a:extLst>
          </p:cNvPr>
          <p:cNvCxnSpPr>
            <a:cxnSpLocks/>
          </p:cNvCxnSpPr>
          <p:nvPr/>
        </p:nvCxnSpPr>
        <p:spPr>
          <a:xfrm>
            <a:off x="3703320" y="4724400"/>
            <a:ext cx="31699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0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D1D0A-BDF9-A0EC-95A5-15947AB8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–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因信改变（二十六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9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pic>
        <p:nvPicPr>
          <p:cNvPr id="5" name="Picture 4" descr="A white cloud with black background&#10;&#10;Description automatically generated">
            <a:extLst>
              <a:ext uri="{FF2B5EF4-FFF2-40B4-BE49-F238E27FC236}">
                <a16:creationId xmlns:a16="http://schemas.microsoft.com/office/drawing/2014/main" id="{7676A629-234D-49E3-0880-F6245EEF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1934" y="1952610"/>
            <a:ext cx="5338120" cy="375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EF2321-D4C3-26FC-FDE7-47B793D1A24A}"/>
              </a:ext>
            </a:extLst>
          </p:cNvPr>
          <p:cNvSpPr/>
          <p:nvPr/>
        </p:nvSpPr>
        <p:spPr>
          <a:xfrm>
            <a:off x="1767454" y="3370545"/>
            <a:ext cx="3352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rPr>
              <a:t>想一想</a:t>
            </a:r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rPr>
              <a:t>…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A22A2-F3C4-3749-013A-DA4774583A85}"/>
              </a:ext>
            </a:extLst>
          </p:cNvPr>
          <p:cNvSpPr txBox="1"/>
          <p:nvPr/>
        </p:nvSpPr>
        <p:spPr>
          <a:xfrm>
            <a:off x="6400800" y="2621280"/>
            <a:ext cx="348996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我们因信生命改变后</a:t>
            </a:r>
            <a:endParaRPr lang="en-US" sz="26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6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良心有否受到谴责</a:t>
            </a: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？</a:t>
            </a:r>
            <a:endParaRPr lang="en-CA" altLang="zh-CN" sz="26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对耶稣的认识有无改变？</a:t>
            </a:r>
            <a:endParaRPr lang="en-CA" altLang="zh-CN" sz="26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6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有无从耶稣领受使命</a:t>
            </a:r>
            <a:r>
              <a:rPr lang="zh-CN" altLang="en-US" sz="2600" b="1" dirty="0">
                <a:latin typeface="MingLiU" panose="02020509000000000000" pitchFamily="49" charset="-120"/>
                <a:ea typeface="MingLiU" panose="02020509000000000000" pitchFamily="49" charset="-120"/>
              </a:rPr>
              <a:t>？</a:t>
            </a:r>
            <a:endParaRPr lang="en-US" sz="26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3C3E5-A8BC-D717-A2DC-BB469B125C35}"/>
              </a:ext>
            </a:extLst>
          </p:cNvPr>
          <p:cNvSpPr txBox="1"/>
          <p:nvPr/>
        </p:nvSpPr>
        <p:spPr>
          <a:xfrm>
            <a:off x="6858000" y="5715000"/>
            <a:ext cx="406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www.Microsoft.com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218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98839-CD9B-7FB2-57CB-1084EE55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–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持守异象（二十六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19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23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F6003-0B06-E4CC-F228-01D7FE1D38E9}"/>
              </a:ext>
            </a:extLst>
          </p:cNvPr>
          <p:cNvSpPr txBox="1"/>
          <p:nvPr/>
        </p:nvSpPr>
        <p:spPr>
          <a:xfrm>
            <a:off x="1451578" y="1887620"/>
            <a:ext cx="99174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19  “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亚基帕王啊，我故此没有违背那从天上来的异象；</a:t>
            </a:r>
          </a:p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20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先在大马士革，后在耶路撒冷和犹太全地，以及外邦，劝勉他们应当悔改归向 神，行事与悔改的心相称。</a:t>
            </a:r>
          </a:p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21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因此，犹太人在殿里拿住我，想要杀我。</a:t>
            </a:r>
          </a:p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22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然而我蒙 神的帮助，直到今日还站得住，对着尊贵、卑贱、老幼作见证；所讲的并不外乎众先知和摩西所说将来必成的事，</a:t>
            </a:r>
          </a:p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23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就是基督必须受害，并且因从死里复活，要首先把光明的道传给百姓和外邦人。”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5E0853-88D5-B473-22D3-1A8C29A6AC06}"/>
              </a:ext>
            </a:extLst>
          </p:cNvPr>
          <p:cNvCxnSpPr>
            <a:cxnSpLocks/>
          </p:cNvCxnSpPr>
          <p:nvPr/>
        </p:nvCxnSpPr>
        <p:spPr>
          <a:xfrm>
            <a:off x="5554525" y="2346114"/>
            <a:ext cx="5062675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D0A68D-7B47-DAEB-74DA-C1D2A50F3225}"/>
              </a:ext>
            </a:extLst>
          </p:cNvPr>
          <p:cNvCxnSpPr>
            <a:cxnSpLocks/>
          </p:cNvCxnSpPr>
          <p:nvPr/>
        </p:nvCxnSpPr>
        <p:spPr>
          <a:xfrm>
            <a:off x="3183859" y="2735580"/>
            <a:ext cx="743334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191BC1-695E-6704-03C6-4CD1B099F077}"/>
              </a:ext>
            </a:extLst>
          </p:cNvPr>
          <p:cNvCxnSpPr>
            <a:cxnSpLocks/>
          </p:cNvCxnSpPr>
          <p:nvPr/>
        </p:nvCxnSpPr>
        <p:spPr>
          <a:xfrm>
            <a:off x="1519310" y="3141980"/>
            <a:ext cx="394157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EABC8-B313-1AB1-855E-E7264CD0DE5D}"/>
              </a:ext>
            </a:extLst>
          </p:cNvPr>
          <p:cNvCxnSpPr>
            <a:cxnSpLocks/>
          </p:cNvCxnSpPr>
          <p:nvPr/>
        </p:nvCxnSpPr>
        <p:spPr>
          <a:xfrm>
            <a:off x="7569591" y="3530598"/>
            <a:ext cx="142200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97811B-E958-825E-3691-B9D97A967551}"/>
              </a:ext>
            </a:extLst>
          </p:cNvPr>
          <p:cNvCxnSpPr>
            <a:cxnSpLocks/>
          </p:cNvCxnSpPr>
          <p:nvPr/>
        </p:nvCxnSpPr>
        <p:spPr>
          <a:xfrm>
            <a:off x="6350392" y="3920913"/>
            <a:ext cx="286134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15F3E8-88AC-5A05-C672-CA3AC1A0049C}"/>
              </a:ext>
            </a:extLst>
          </p:cNvPr>
          <p:cNvCxnSpPr>
            <a:cxnSpLocks/>
          </p:cNvCxnSpPr>
          <p:nvPr/>
        </p:nvCxnSpPr>
        <p:spPr>
          <a:xfrm>
            <a:off x="3183859" y="4327313"/>
            <a:ext cx="111720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0A37AC-2465-E4AA-2E2D-95897B86F456}"/>
              </a:ext>
            </a:extLst>
          </p:cNvPr>
          <p:cNvCxnSpPr>
            <a:cxnSpLocks/>
          </p:cNvCxnSpPr>
          <p:nvPr/>
        </p:nvCxnSpPr>
        <p:spPr>
          <a:xfrm>
            <a:off x="3844259" y="5123180"/>
            <a:ext cx="677294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125444-E6A0-F893-3BAF-F58D03F09E48}"/>
              </a:ext>
            </a:extLst>
          </p:cNvPr>
          <p:cNvCxnSpPr>
            <a:cxnSpLocks/>
          </p:cNvCxnSpPr>
          <p:nvPr/>
        </p:nvCxnSpPr>
        <p:spPr>
          <a:xfrm>
            <a:off x="1519310" y="5513207"/>
            <a:ext cx="4035215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4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369" name="Picture 15368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371" name="Straight Connector 15370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3" name="Straight Connector 15372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F2E4FCD-A9A3-1610-F5AD-03B46D961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75" name="Rectangle 15374">
            <a:extLst>
              <a:ext uri="{FF2B5EF4-FFF2-40B4-BE49-F238E27FC236}">
                <a16:creationId xmlns:a16="http://schemas.microsoft.com/office/drawing/2014/main" id="{779F6058-01B2-41BC-9374-0D71ABF1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796" y="507092"/>
            <a:ext cx="3411213" cy="193482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A0D140-BEBA-CCBF-9689-257868D2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79" y="834884"/>
            <a:ext cx="3075424" cy="144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 err="1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– 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持守异象（二十六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19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23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sz="2600" b="1" dirty="0">
              <a:solidFill>
                <a:srgbClr val="FFFFFE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15377" name="Straight Connector 15376">
            <a:extLst>
              <a:ext uri="{FF2B5EF4-FFF2-40B4-BE49-F238E27FC236}">
                <a16:creationId xmlns:a16="http://schemas.microsoft.com/office/drawing/2014/main" id="{E887D851-A533-48F6-9685-6FD116F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20" y="671420"/>
            <a:ext cx="3078623" cy="0"/>
          </a:xfrm>
          <a:prstGeom prst="line">
            <a:avLst/>
          </a:prstGeom>
          <a:ln w="31750">
            <a:solidFill>
              <a:srgbClr val="FDA10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719FCB-04AB-9E6B-8592-16E433AFD538}"/>
              </a:ext>
            </a:extLst>
          </p:cNvPr>
          <p:cNvCxnSpPr>
            <a:cxnSpLocks/>
          </p:cNvCxnSpPr>
          <p:nvPr/>
        </p:nvCxnSpPr>
        <p:spPr>
          <a:xfrm>
            <a:off x="887089" y="5723466"/>
            <a:ext cx="639424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37C76E-A90E-4E03-CA44-0DB2014A3017}"/>
              </a:ext>
            </a:extLst>
          </p:cNvPr>
          <p:cNvSpPr txBox="1"/>
          <p:nvPr/>
        </p:nvSpPr>
        <p:spPr>
          <a:xfrm>
            <a:off x="4318000" y="6253296"/>
            <a:ext cx="7857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www.scripture-images.com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/desktop-wallpaper/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cuvs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/acts-23-12-cuvs-hd-wallpaper.php</a:t>
            </a:r>
          </a:p>
        </p:txBody>
      </p:sp>
    </p:spTree>
    <p:extLst>
      <p:ext uri="{BB962C8B-B14F-4D97-AF65-F5344CB8AC3E}">
        <p14:creationId xmlns:p14="http://schemas.microsoft.com/office/powerpoint/2010/main" val="25331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EBDEE2-1B54-0D75-4754-52D49161A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–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持守异象（二十六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19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23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794E3-36C1-C648-9541-43A67535EA05}"/>
              </a:ext>
            </a:extLst>
          </p:cNvPr>
          <p:cNvSpPr txBox="1"/>
          <p:nvPr/>
        </p:nvSpPr>
        <p:spPr>
          <a:xfrm>
            <a:off x="1451578" y="1887620"/>
            <a:ext cx="96032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二十六</a:t>
            </a:r>
            <a:r>
              <a:rPr lang="en-CA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21 </a:t>
            </a:r>
            <a:r>
              <a:rPr lang="zh-CN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zh-TW" altLang="en-US" sz="2600" b="1" dirty="0">
                <a:effectLst/>
                <a:latin typeface="MingLiU" panose="02020509000000000000" pitchFamily="49" charset="-120"/>
                <a:ea typeface="MingLiU" panose="02020509000000000000" pitchFamily="49" charset="-120"/>
              </a:rPr>
              <a:t>因此，犹太人在殿里拿住我，想要杀我。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168DF4-E0CF-36C1-2B81-9ECA324213D0}"/>
              </a:ext>
            </a:extLst>
          </p:cNvPr>
          <p:cNvCxnSpPr>
            <a:cxnSpLocks/>
          </p:cNvCxnSpPr>
          <p:nvPr/>
        </p:nvCxnSpPr>
        <p:spPr>
          <a:xfrm>
            <a:off x="7569591" y="2345267"/>
            <a:ext cx="142200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08CDA0-9FA1-0662-DA91-5555DA32BE61}"/>
              </a:ext>
            </a:extLst>
          </p:cNvPr>
          <p:cNvSpPr txBox="1"/>
          <p:nvPr/>
        </p:nvSpPr>
        <p:spPr>
          <a:xfrm>
            <a:off x="1994292" y="2566776"/>
            <a:ext cx="4101708" cy="2779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sz="26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犹太人不信耶稣的原因：</a:t>
            </a:r>
            <a:endParaRPr lang="en-CA" sz="2600" b="1" kern="100" dirty="0">
              <a:effectLst/>
              <a:latin typeface="MingLiU" panose="02020509000000000000" pitchFamily="49" charset="-120"/>
              <a:ea typeface="MingLiU" panose="0202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zh-CN" sz="26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教会对犹太人的迫害</a:t>
            </a:r>
            <a:endParaRPr lang="en-CA" altLang="zh-CN" sz="2600" b="1" kern="100" dirty="0">
              <a:latin typeface="MingLiU" panose="02020509000000000000" pitchFamily="49" charset="-120"/>
              <a:ea typeface="MingLiU" panose="0202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zh-CN" sz="26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弥赛亚受苦的概念</a:t>
            </a:r>
            <a:endParaRPr lang="en-CA" altLang="zh-CN" sz="2600" b="1" kern="100" dirty="0">
              <a:latin typeface="MingLiU" panose="02020509000000000000" pitchFamily="49" charset="-120"/>
              <a:ea typeface="MingLiU" panose="0202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zh-CN" sz="26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弥赛亚的神圣</a:t>
            </a:r>
            <a:endParaRPr lang="en-CA" altLang="zh-CN" sz="2600" b="1" kern="100" dirty="0">
              <a:latin typeface="MingLiU" panose="02020509000000000000" pitchFamily="49" charset="-120"/>
              <a:ea typeface="MingLiU" panose="0202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zh-CN" sz="26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借着恩典可以得救</a:t>
            </a:r>
            <a:endParaRPr lang="en-US" altLang="zh-CN" sz="2600" b="1" kern="100" dirty="0">
              <a:effectLst/>
              <a:latin typeface="MingLiU" panose="02020509000000000000" pitchFamily="49" charset="-120"/>
              <a:ea typeface="MingLiU" panose="0202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AB54C-170D-7146-6E97-8C49574D7A58}"/>
              </a:ext>
            </a:extLst>
          </p:cNvPr>
          <p:cNvSpPr txBox="1"/>
          <p:nvPr/>
        </p:nvSpPr>
        <p:spPr>
          <a:xfrm>
            <a:off x="1794933" y="5401083"/>
            <a:ext cx="925992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cn.cdn-news.org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News.aspx?EntityID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=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News&amp;PK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=0000000000652e5952b364896267c34e9d1c5d0987a09c08</a:t>
            </a:r>
          </a:p>
          <a:p>
            <a:pPr algn="r"/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israelmega.com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jewish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-cemetery-on-mt-olives/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F387CD9-3691-A0AB-3AFA-CD6C2AC7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228" y="2583709"/>
            <a:ext cx="4125649" cy="274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50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close-up of a mountain&#10;&#10;Description automatically generated">
            <a:extLst>
              <a:ext uri="{FF2B5EF4-FFF2-40B4-BE49-F238E27FC236}">
                <a16:creationId xmlns:a16="http://schemas.microsoft.com/office/drawing/2014/main" id="{C412787B-C9F0-2BBA-1699-CC3402F28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D4DBF95-3416-4177-9963-47A46BC1B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97795"/>
            <a:ext cx="3411213" cy="193482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A8D96E-D5C0-935C-2F48-D3021A4E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655" y="825587"/>
            <a:ext cx="3075424" cy="144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 err="1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– 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持守异象（二十六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19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23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sz="2600" b="1" dirty="0">
              <a:solidFill>
                <a:srgbClr val="FFFFFE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C4A105A4-8C56-4602-B77F-265D1570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93596" y="662123"/>
            <a:ext cx="3078623" cy="0"/>
          </a:xfrm>
          <a:prstGeom prst="line">
            <a:avLst/>
          </a:prstGeom>
          <a:ln w="31750">
            <a:solidFill>
              <a:srgbClr val="6687B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4FB9D0-2910-95A5-AA7B-3BA6843F9B48}"/>
              </a:ext>
            </a:extLst>
          </p:cNvPr>
          <p:cNvCxnSpPr>
            <a:cxnSpLocks/>
          </p:cNvCxnSpPr>
          <p:nvPr/>
        </p:nvCxnSpPr>
        <p:spPr>
          <a:xfrm>
            <a:off x="5337169" y="5037666"/>
            <a:ext cx="572424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38428-B9C3-311D-27A8-BF66B4024D6E}"/>
              </a:ext>
            </a:extLst>
          </p:cNvPr>
          <p:cNvCxnSpPr>
            <a:cxnSpLocks/>
          </p:cNvCxnSpPr>
          <p:nvPr/>
        </p:nvCxnSpPr>
        <p:spPr>
          <a:xfrm>
            <a:off x="887089" y="5723466"/>
            <a:ext cx="505651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086807-DFFF-5456-0FCF-91BF41C084C1}"/>
              </a:ext>
            </a:extLst>
          </p:cNvPr>
          <p:cNvSpPr txBox="1"/>
          <p:nvPr/>
        </p:nvSpPr>
        <p:spPr>
          <a:xfrm>
            <a:off x="4632960" y="6144014"/>
            <a:ext cx="7476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www.scripture-images.com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/desktop-wallpaper/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cuvs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/romans-1-4-cuvs-hd-wallpaper.php</a:t>
            </a:r>
          </a:p>
        </p:txBody>
      </p:sp>
    </p:spTree>
    <p:extLst>
      <p:ext uri="{BB962C8B-B14F-4D97-AF65-F5344CB8AC3E}">
        <p14:creationId xmlns:p14="http://schemas.microsoft.com/office/powerpoint/2010/main" val="174751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 snowy landscape with mountains and trees&#10;&#10;Description automatically generated">
            <a:extLst>
              <a:ext uri="{FF2B5EF4-FFF2-40B4-BE49-F238E27FC236}">
                <a16:creationId xmlns:a16="http://schemas.microsoft.com/office/drawing/2014/main" id="{C99903E5-B9BA-EAD8-0388-D8F38020A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779F6058-01B2-41BC-9374-0D71ABF1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796" y="507092"/>
            <a:ext cx="3411213" cy="193482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4B7956-12A0-B11C-7712-D07790DC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79" y="834884"/>
            <a:ext cx="3075424" cy="144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 err="1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 – 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持守异象（二十六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19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23</a:t>
            </a:r>
            <a:r>
              <a:rPr lang="zh-CN" altLang="en-US" sz="2600" b="1" dirty="0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sz="2600" b="1" dirty="0">
              <a:solidFill>
                <a:srgbClr val="FFFFFE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E887D851-A533-48F6-9685-6FD116F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20" y="671420"/>
            <a:ext cx="3078623" cy="0"/>
          </a:xfrm>
          <a:prstGeom prst="line">
            <a:avLst/>
          </a:prstGeom>
          <a:ln w="31750">
            <a:solidFill>
              <a:srgbClr val="FFCC9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EF64E1-E94B-2934-571A-0F456ADF9CEE}"/>
              </a:ext>
            </a:extLst>
          </p:cNvPr>
          <p:cNvSpPr txBox="1"/>
          <p:nvPr/>
        </p:nvSpPr>
        <p:spPr>
          <a:xfrm>
            <a:off x="4632960" y="6144014"/>
            <a:ext cx="7476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www.scripture-images.com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/desktop-wallpaper/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cuvs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/2-timothy-4-7-cuvs-hd-wallpaper.php</a:t>
            </a:r>
          </a:p>
        </p:txBody>
      </p:sp>
    </p:spTree>
    <p:extLst>
      <p:ext uri="{BB962C8B-B14F-4D97-AF65-F5344CB8AC3E}">
        <p14:creationId xmlns:p14="http://schemas.microsoft.com/office/powerpoint/2010/main" val="7920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D1D0A-BDF9-A0EC-95A5-15947AB8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–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 持守异象（二十六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19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23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pic>
        <p:nvPicPr>
          <p:cNvPr id="5" name="Picture 4" descr="A white cloud with black background&#10;&#10;Description automatically generated">
            <a:extLst>
              <a:ext uri="{FF2B5EF4-FFF2-40B4-BE49-F238E27FC236}">
                <a16:creationId xmlns:a16="http://schemas.microsoft.com/office/drawing/2014/main" id="{7676A629-234D-49E3-0880-F6245EEF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1934" y="1952610"/>
            <a:ext cx="5338120" cy="375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EF2321-D4C3-26FC-FDE7-47B793D1A24A}"/>
              </a:ext>
            </a:extLst>
          </p:cNvPr>
          <p:cNvSpPr/>
          <p:nvPr/>
        </p:nvSpPr>
        <p:spPr>
          <a:xfrm>
            <a:off x="1767454" y="3370545"/>
            <a:ext cx="3352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rPr>
              <a:t>想一想</a:t>
            </a:r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altLang="zh-CN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rPr>
              <a:t>…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3C3E5-A8BC-D717-A2DC-BB469B125C35}"/>
              </a:ext>
            </a:extLst>
          </p:cNvPr>
          <p:cNvSpPr txBox="1"/>
          <p:nvPr/>
        </p:nvSpPr>
        <p:spPr>
          <a:xfrm>
            <a:off x="6858000" y="5715000"/>
            <a:ext cx="406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www.Microsoft.com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265E89-AEFD-CADD-E496-A730272A36E4}"/>
              </a:ext>
            </a:extLst>
          </p:cNvPr>
          <p:cNvSpPr txBox="1"/>
          <p:nvPr/>
        </p:nvSpPr>
        <p:spPr>
          <a:xfrm>
            <a:off x="6400800" y="3048000"/>
            <a:ext cx="3139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ngLiU" panose="02020509000000000000" pitchFamily="49" charset="-120"/>
                <a:ea typeface="MingLiU" panose="02020509000000000000" pitchFamily="49" charset="-120"/>
              </a:rPr>
              <a:t>我们领受异象后，如何持守？</a:t>
            </a:r>
            <a:endParaRPr lang="en-US" sz="32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85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Rectangle 1083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85" name="Picture 1084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548C4394-BE4E-4302-AF74-4781C6C6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88" name="Rectangle 1087">
            <a:extLst>
              <a:ext uri="{FF2B5EF4-FFF2-40B4-BE49-F238E27FC236}">
                <a16:creationId xmlns:a16="http://schemas.microsoft.com/office/drawing/2014/main" id="{140062F5-104D-4964-84AE-355933629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B4469021-744E-421B-A66A-46E606F76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C7FF1-CD1D-D099-D5FF-0627A19D6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sz="36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E76BB-322F-F05B-D6F4-D80377357C2D}"/>
              </a:ext>
            </a:extLst>
          </p:cNvPr>
          <p:cNvSpPr txBox="1"/>
          <p:nvPr/>
        </p:nvSpPr>
        <p:spPr>
          <a:xfrm>
            <a:off x="1776425" y="5345298"/>
            <a:ext cx="8637072" cy="716617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/>
          <a:p>
            <a:pPr algn="r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en-US" sz="1500" b="1" cap="all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cap="all" dirty="0" err="1">
                <a:latin typeface="MingLiU" panose="02020509000000000000" pitchFamily="49" charset="-120"/>
                <a:ea typeface="MingLiU" panose="02020509000000000000" pitchFamily="49" charset="-120"/>
              </a:rPr>
              <a:t>stock.adobe.com</a:t>
            </a:r>
            <a:r>
              <a:rPr lang="en-US" sz="1500" b="1" cap="all" dirty="0">
                <a:latin typeface="MingLiU" panose="02020509000000000000" pitchFamily="49" charset="-120"/>
                <a:ea typeface="MingLiU" panose="02020509000000000000" pitchFamily="49" charset="-120"/>
              </a:rPr>
              <a:t>/ca/</a:t>
            </a:r>
            <a:r>
              <a:rPr lang="en-US" sz="1500" b="1" cap="all" dirty="0" err="1">
                <a:latin typeface="MingLiU" panose="02020509000000000000" pitchFamily="49" charset="-120"/>
                <a:ea typeface="MingLiU" panose="02020509000000000000" pitchFamily="49" charset="-120"/>
              </a:rPr>
              <a:t>search?k</a:t>
            </a:r>
            <a:r>
              <a:rPr lang="en-US" sz="1500" b="1" cap="all" dirty="0">
                <a:latin typeface="MingLiU" panose="02020509000000000000" pitchFamily="49" charset="-120"/>
                <a:ea typeface="MingLiU" panose="02020509000000000000" pitchFamily="49" charset="-120"/>
              </a:rPr>
              <a:t>=</a:t>
            </a:r>
            <a:r>
              <a:rPr lang="en-US" sz="1500" b="1" cap="all" dirty="0" err="1">
                <a:latin typeface="MingLiU" panose="02020509000000000000" pitchFamily="49" charset="-120"/>
                <a:ea typeface="MingLiU" panose="02020509000000000000" pitchFamily="49" charset="-120"/>
              </a:rPr>
              <a:t>inglewood&amp;asset_id</a:t>
            </a:r>
            <a:r>
              <a:rPr lang="en-US" sz="1500" b="1" cap="all" dirty="0">
                <a:latin typeface="MingLiU" panose="02020509000000000000" pitchFamily="49" charset="-120"/>
                <a:ea typeface="MingLiU" panose="02020509000000000000" pitchFamily="49" charset="-120"/>
              </a:rPr>
              <a:t>=108173557</a:t>
            </a:r>
          </a:p>
          <a:p>
            <a:pPr algn="r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en-US" sz="1500" b="1" cap="all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cap="all" dirty="0" err="1">
                <a:latin typeface="MingLiU" panose="02020509000000000000" pitchFamily="49" charset="-120"/>
                <a:ea typeface="MingLiU" panose="02020509000000000000" pitchFamily="49" charset="-120"/>
              </a:rPr>
              <a:t>dfwptp.blogspot.com</a:t>
            </a:r>
            <a:r>
              <a:rPr lang="en-US" sz="1500" b="1" cap="all" dirty="0">
                <a:latin typeface="MingLiU" panose="02020509000000000000" pitchFamily="49" charset="-120"/>
                <a:ea typeface="MingLiU" panose="02020509000000000000" pitchFamily="49" charset="-120"/>
              </a:rPr>
              <a:t>/2011/12/</a:t>
            </a:r>
            <a:r>
              <a:rPr lang="en-US" sz="1500" b="1" cap="all" dirty="0" err="1">
                <a:latin typeface="MingLiU" panose="02020509000000000000" pitchFamily="49" charset="-120"/>
                <a:ea typeface="MingLiU" panose="02020509000000000000" pitchFamily="49" charset="-120"/>
              </a:rPr>
              <a:t>oldfool</a:t>
            </a:r>
            <a:r>
              <a:rPr lang="en-US" sz="1500" b="1" cap="all" dirty="0">
                <a:latin typeface="MingLiU" panose="02020509000000000000" pitchFamily="49" charset="-120"/>
                <a:ea typeface="MingLiU" panose="02020509000000000000" pitchFamily="49" charset="-120"/>
              </a:rPr>
              <a:t>-leads-to-lost-</a:t>
            </a:r>
            <a:r>
              <a:rPr lang="en-US" sz="1500" b="1" cap="all" dirty="0" err="1">
                <a:latin typeface="MingLiU" panose="02020509000000000000" pitchFamily="49" charset="-120"/>
                <a:ea typeface="MingLiU" panose="02020509000000000000" pitchFamily="49" charset="-120"/>
              </a:rPr>
              <a:t>ark.html</a:t>
            </a:r>
            <a:endParaRPr lang="en-US" sz="1500" b="1" cap="all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32085E03-6AA6-4EBD-8AB8-5DE00EF5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7773058" y="600024"/>
            <a:chExt cx="3630912" cy="5222486"/>
          </a:xfrm>
        </p:grpSpPr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F8DBC263-A6C0-430D-8B81-75D0C191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3058" y="600024"/>
              <a:ext cx="3630912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68A86849-73D9-42A1-961E-8D4D96C1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04482" y="1062693"/>
              <a:ext cx="3367301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DFW Point-to-Point: Oldfool Leads to the Lost Ark">
            <a:extLst>
              <a:ext uri="{FF2B5EF4-FFF2-40B4-BE49-F238E27FC236}">
                <a16:creationId xmlns:a16="http://schemas.microsoft.com/office/drawing/2014/main" id="{C51C7B18-9463-28F9-0E56-E5FDA08FF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9" r="-1" b="13968"/>
          <a:stretch/>
        </p:blipFill>
        <p:spPr bwMode="auto">
          <a:xfrm>
            <a:off x="2408469" y="963739"/>
            <a:ext cx="4383623" cy="236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glewood vintage green road sign with blue sky background">
            <a:extLst>
              <a:ext uri="{FF2B5EF4-FFF2-40B4-BE49-F238E27FC236}">
                <a16:creationId xmlns:a16="http://schemas.microsoft.com/office/drawing/2014/main" id="{248A1907-262B-A4EC-3DDE-7305FB9A1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6" r="10366" b="-6"/>
          <a:stretch/>
        </p:blipFill>
        <p:spPr bwMode="auto">
          <a:xfrm>
            <a:off x="6955819" y="963739"/>
            <a:ext cx="2816228" cy="236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11D422BD-D7FB-4EFB-97B9-7CE7D7D5F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93" name="Picture 1092">
            <a:extLst>
              <a:ext uri="{FF2B5EF4-FFF2-40B4-BE49-F238E27FC236}">
                <a16:creationId xmlns:a16="http://schemas.microsoft.com/office/drawing/2014/main" id="{0CBB145B-10BA-457F-8804-FC63180D2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AB914473-3D59-4C1C-8546-88CEBD2CB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E655D9-5BC9-BBE8-5C5F-898D49CD3181}"/>
              </a:ext>
            </a:extLst>
          </p:cNvPr>
          <p:cNvSpPr txBox="1"/>
          <p:nvPr/>
        </p:nvSpPr>
        <p:spPr>
          <a:xfrm>
            <a:off x="2417780" y="2743200"/>
            <a:ext cx="43743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Northrop University</a:t>
            </a:r>
          </a:p>
        </p:txBody>
      </p:sp>
    </p:spTree>
    <p:extLst>
      <p:ext uri="{BB962C8B-B14F-4D97-AF65-F5344CB8AC3E}">
        <p14:creationId xmlns:p14="http://schemas.microsoft.com/office/powerpoint/2010/main" val="320687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33E415-746F-9EA7-C500-D767F597A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7648C4-546A-0EAA-451D-00B6EF089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大纲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457200" indent="-457200">
              <a:buAutoNum type="alphaUcPeriod"/>
            </a:pPr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引言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：领受异象与属灵里程碑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457200" indent="-457200">
              <a:buAutoNum type="alphaUcPeriod"/>
            </a:pPr>
            <a:r>
              <a:rPr lang="zh-CN" altLang="en-CA" b="1" dirty="0">
                <a:latin typeface="MingLiU" panose="02020509000000000000" pitchFamily="49" charset="-120"/>
                <a:ea typeface="MingLiU" panose="02020509000000000000" pitchFamily="49" charset="-120"/>
              </a:rPr>
              <a:t>本文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：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CA" b="1" dirty="0">
                <a:latin typeface="MingLiU" panose="02020509000000000000" pitchFamily="49" charset="-120"/>
                <a:ea typeface="MingLiU" panose="02020509000000000000" pitchFamily="49" charset="-120"/>
              </a:rPr>
              <a:t>成长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经历（二十六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4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8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US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因信改变（二十六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9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持守异象（二十六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19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13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0646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266699-877C-FB06-11B9-790F80092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查经问题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：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457200" indent="-457200">
              <a:buAutoNum type="alphaUcPeriod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破冰：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分享我们信主、蒙召的经历。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信主、蒙召与属灵里程碑的关系为何？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457200" indent="-457200">
              <a:buAutoNum type="alphaUcPeriod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本文：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成长经历（二十六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4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8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法利赛人有哪些特征？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我们</a:t>
            </a:r>
            <a:r>
              <a:rPr lang="zh-CN" altLang="en-CA" b="1" dirty="0">
                <a:latin typeface="MingLiU" panose="02020509000000000000" pitchFamily="49" charset="-120"/>
                <a:ea typeface="MingLiU" panose="02020509000000000000" pitchFamily="49" charset="-120"/>
              </a:rPr>
              <a:t>从保罗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的自述（参阅腓三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3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6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）看到保罗的成长经历对他的信仰有何影响？我们的成长经历对我们有何影响？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因信改变（二十六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9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18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CN" altLang="en-CA" b="1" dirty="0">
                <a:latin typeface="MingLiU" panose="02020509000000000000" pitchFamily="49" charset="-120"/>
                <a:ea typeface="MingLiU" panose="02020509000000000000" pitchFamily="49" charset="-120"/>
              </a:rPr>
              <a:t>保罗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上大马士革的路上遇见耶稣的经历对他带来哪些影响？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我们信主对我们产生哪些影响？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D32960-BFA8-C55A-3888-D77B960F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5869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266699-877C-FB06-11B9-790F80092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查经问题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：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457200" indent="-457200">
              <a:buFont typeface="+mj-lt"/>
              <a:buAutoNum type="alphaUcPeriod" startAt="2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本文：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持守异象（二十六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19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～</a:t>
            </a:r>
            <a:r>
              <a:rPr lang="en-US" altLang="zh-CN" b="1" dirty="0">
                <a:latin typeface="MingLiU" panose="02020509000000000000" pitchFamily="49" charset="-120"/>
                <a:ea typeface="MingLiU" panose="02020509000000000000" pitchFamily="49" charset="-120"/>
              </a:rPr>
              <a:t>23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）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CN" altLang="en-CA" b="1" dirty="0">
                <a:latin typeface="MingLiU" panose="02020509000000000000" pitchFamily="49" charset="-120"/>
                <a:ea typeface="MingLiU" panose="02020509000000000000" pitchFamily="49" charset="-120"/>
              </a:rPr>
              <a:t>犹太人</a:t>
            </a: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信主可能会有哪些后果？这些后果对保罗有任何影响吗？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CN" alt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请分享我们信主后，在生活上、亲人朋友对我们的看法等等有无任何改变？我们又应当如何应对？</a:t>
            </a: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1371600" lvl="2" indent="-457200">
              <a:buFont typeface="+mj-lt"/>
              <a:buAutoNum type="arabicParenR"/>
            </a:pP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1371600" lvl="2" indent="-457200">
              <a:buFont typeface="+mj-lt"/>
              <a:buAutoNum type="arabicParenR"/>
            </a:pPr>
            <a:endParaRPr lang="en-CA" altLang="zh-CN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D32960-BFA8-C55A-3888-D77B960F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326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手扶着犂向後看的，不配進神的國。路加福音9:61-62 @ Sharon's靈修筆記Devotional :: 痞客邦::">
            <a:extLst>
              <a:ext uri="{FF2B5EF4-FFF2-40B4-BE49-F238E27FC236}">
                <a16:creationId xmlns:a16="http://schemas.microsoft.com/office/drawing/2014/main" id="{103C3659-A87C-DF1F-1D10-49B371082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C2168411-10C8-4F22-AD80-4F467066A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7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2561B-BB4C-9420-9056-12C2F4D3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b="1" dirty="0" err="1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b="1" dirty="0">
              <a:solidFill>
                <a:srgbClr val="FFFFFE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676E868E-2D30-43CC-AAD1-727A709BE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7511" y="5073596"/>
            <a:ext cx="5283196" cy="0"/>
          </a:xfrm>
          <a:prstGeom prst="line">
            <a:avLst/>
          </a:prstGeom>
          <a:ln w="31750">
            <a:solidFill>
              <a:srgbClr val="D5D27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3A2F99-D83D-2ABB-B641-E065FBE8D7C2}"/>
              </a:ext>
            </a:extLst>
          </p:cNvPr>
          <p:cNvSpPr txBox="1"/>
          <p:nvPr/>
        </p:nvSpPr>
        <p:spPr>
          <a:xfrm>
            <a:off x="659026" y="6420941"/>
            <a:ext cx="628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dearfather.pixnet.net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/blog/post/49634601</a:t>
            </a:r>
          </a:p>
        </p:txBody>
      </p:sp>
    </p:spTree>
    <p:extLst>
      <p:ext uri="{BB962C8B-B14F-4D97-AF65-F5344CB8AC3E}">
        <p14:creationId xmlns:p14="http://schemas.microsoft.com/office/powerpoint/2010/main" val="313933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Rectangle 3105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07" name="Picture 3106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08" name="Straight Connector 3107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9" name="Straight Connector 3108">
            <a:extLst>
              <a:ext uri="{FF2B5EF4-FFF2-40B4-BE49-F238E27FC236}">
                <a16:creationId xmlns:a16="http://schemas.microsoft.com/office/drawing/2014/main" id="{548C4394-BE4E-4302-AF74-4781C6C6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10" name="Rectangle 3109">
            <a:extLst>
              <a:ext uri="{FF2B5EF4-FFF2-40B4-BE49-F238E27FC236}">
                <a16:creationId xmlns:a16="http://schemas.microsoft.com/office/drawing/2014/main" id="{ECCF1120-F05D-4C71-AB45-0BF5A4BC6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1" name="Rectangle 3110">
            <a:extLst>
              <a:ext uri="{FF2B5EF4-FFF2-40B4-BE49-F238E27FC236}">
                <a16:creationId xmlns:a16="http://schemas.microsoft.com/office/drawing/2014/main" id="{CB103CE5-4C2E-4B11-B583-5C29D5540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98377-ED68-E857-128F-EAE21A18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002" y="802298"/>
            <a:ext cx="5541503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sz="54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grpSp>
        <p:nvGrpSpPr>
          <p:cNvPr id="3112" name="Group 3111">
            <a:extLst>
              <a:ext uri="{FF2B5EF4-FFF2-40B4-BE49-F238E27FC236}">
                <a16:creationId xmlns:a16="http://schemas.microsoft.com/office/drawing/2014/main" id="{E0F9DFB4-2728-463F-9978-7578B4805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417" y="477854"/>
            <a:ext cx="3928567" cy="1899398"/>
            <a:chOff x="7807230" y="2012810"/>
            <a:chExt cx="3251252" cy="3459865"/>
          </a:xfrm>
        </p:grpSpPr>
        <p:sp>
          <p:nvSpPr>
            <p:cNvPr id="3113" name="Rectangle 3112">
              <a:extLst>
                <a:ext uri="{FF2B5EF4-FFF2-40B4-BE49-F238E27FC236}">
                  <a16:creationId xmlns:a16="http://schemas.microsoft.com/office/drawing/2014/main" id="{22250CDA-75A5-41F0-B7A1-2D9B65F78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4" name="Rectangle 3113">
              <a:extLst>
                <a:ext uri="{FF2B5EF4-FFF2-40B4-BE49-F238E27FC236}">
                  <a16:creationId xmlns:a16="http://schemas.microsoft.com/office/drawing/2014/main" id="{D7C6E154-A8FC-4E28-81C8-A6A025BD4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208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5" name="Group 3114">
            <a:extLst>
              <a:ext uri="{FF2B5EF4-FFF2-40B4-BE49-F238E27FC236}">
                <a16:creationId xmlns:a16="http://schemas.microsoft.com/office/drawing/2014/main" id="{71BCDF9F-67A0-436F-B8E4-624768118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508" y="2542318"/>
            <a:ext cx="3928567" cy="3074978"/>
            <a:chOff x="7807230" y="2012810"/>
            <a:chExt cx="3251252" cy="3459865"/>
          </a:xfrm>
        </p:grpSpPr>
        <p:sp>
          <p:nvSpPr>
            <p:cNvPr id="3098" name="Rectangle 3097">
              <a:extLst>
                <a:ext uri="{FF2B5EF4-FFF2-40B4-BE49-F238E27FC236}">
                  <a16:creationId xmlns:a16="http://schemas.microsoft.com/office/drawing/2014/main" id="{D7CBC182-263E-4D64-AF73-7EF89ACDA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6" name="Rectangle 3115">
              <a:extLst>
                <a:ext uri="{FF2B5EF4-FFF2-40B4-BE49-F238E27FC236}">
                  <a16:creationId xmlns:a16="http://schemas.microsoft.com/office/drawing/2014/main" id="{728DEDBD-8935-43C0-888B-940ACA142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17" name="Straight Connector 3116">
            <a:extLst>
              <a:ext uri="{FF2B5EF4-FFF2-40B4-BE49-F238E27FC236}">
                <a16:creationId xmlns:a16="http://schemas.microsoft.com/office/drawing/2014/main" id="{D7DF8816-BFDC-42DD-BD13-D0607E88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3459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柏克萊校舍 1973-1996">
            <a:extLst>
              <a:ext uri="{FF2B5EF4-FFF2-40B4-BE49-F238E27FC236}">
                <a16:creationId xmlns:a16="http://schemas.microsoft.com/office/drawing/2014/main" id="{1321D6EE-0852-B215-5969-C84445814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2" r="1" b="1"/>
          <a:stretch/>
        </p:blipFill>
        <p:spPr bwMode="auto">
          <a:xfrm>
            <a:off x="679594" y="510027"/>
            <a:ext cx="3873240" cy="184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estern Seminary Student Ministries">
            <a:extLst>
              <a:ext uri="{FF2B5EF4-FFF2-40B4-BE49-F238E27FC236}">
                <a16:creationId xmlns:a16="http://schemas.microsoft.com/office/drawing/2014/main" id="{5D036662-8EFB-9B99-3D47-B4C3A6BA9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r="828" b="-1"/>
          <a:stretch/>
        </p:blipFill>
        <p:spPr bwMode="auto">
          <a:xfrm>
            <a:off x="649418" y="2569408"/>
            <a:ext cx="3903416" cy="30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3117">
            <a:extLst>
              <a:ext uri="{FF2B5EF4-FFF2-40B4-BE49-F238E27FC236}">
                <a16:creationId xmlns:a16="http://schemas.microsoft.com/office/drawing/2014/main" id="{0AB0AC90-DF64-4C75-8E39-CBB818C52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05" name="Straight Connector 3104">
            <a:extLst>
              <a:ext uri="{FF2B5EF4-FFF2-40B4-BE49-F238E27FC236}">
                <a16:creationId xmlns:a16="http://schemas.microsoft.com/office/drawing/2014/main" id="{EEE47826-F253-42A8-B802-A9CE9B4AE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10D3DA-8E78-0906-4825-900C33F08F32}"/>
              </a:ext>
            </a:extLst>
          </p:cNvPr>
          <p:cNvSpPr txBox="1"/>
          <p:nvPr/>
        </p:nvSpPr>
        <p:spPr>
          <a:xfrm>
            <a:off x="5244630" y="5145066"/>
            <a:ext cx="5484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www.cwts.edu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zh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/about/history/</a:t>
            </a:r>
          </a:p>
          <a:p>
            <a:pPr algn="r"/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www.facebook.com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westernstudents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3845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holding a child&#10;&#10;Description automatically generated">
            <a:extLst>
              <a:ext uri="{FF2B5EF4-FFF2-40B4-BE49-F238E27FC236}">
                <a16:creationId xmlns:a16="http://schemas.microsoft.com/office/drawing/2014/main" id="{B9ADA3A2-6D31-CB54-99C6-31334D4E8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8" b="3834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2168411-10C8-4F22-AD80-4F467066A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7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802C1-A934-BE04-8425-DEB753C0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b="1" dirty="0" err="1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b="1" dirty="0">
              <a:solidFill>
                <a:srgbClr val="FFFFFE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E868E-2D30-43CC-AAD1-727A709BE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7511" y="5073596"/>
            <a:ext cx="528319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Oval Callout 4">
            <a:extLst>
              <a:ext uri="{FF2B5EF4-FFF2-40B4-BE49-F238E27FC236}">
                <a16:creationId xmlns:a16="http://schemas.microsoft.com/office/drawing/2014/main" id="{15DEAFA8-590B-D2D1-E6EE-5FF1D560B932}"/>
              </a:ext>
            </a:extLst>
          </p:cNvPr>
          <p:cNvSpPr/>
          <p:nvPr/>
        </p:nvSpPr>
        <p:spPr>
          <a:xfrm>
            <a:off x="517951" y="631962"/>
            <a:ext cx="3535889" cy="2287934"/>
          </a:xfrm>
          <a:prstGeom prst="wedgeEllipseCallout">
            <a:avLst>
              <a:gd name="adj1" fmla="val 64076"/>
              <a:gd name="adj2" fmla="val 531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MingLiU" panose="02020509000000000000" pitchFamily="49" charset="-120"/>
                <a:ea typeface="MingLiU" panose="02020509000000000000" pitchFamily="49" charset="-120"/>
              </a:rPr>
              <a:t>“</a:t>
            </a:r>
            <a:r>
              <a:rPr lang="en-US" sz="32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我再给你一次机会</a:t>
            </a:r>
            <a:r>
              <a:rPr lang="zh-CN" altLang="en-US" sz="3200" b="1" dirty="0">
                <a:latin typeface="MingLiU" panose="02020509000000000000" pitchFamily="49" charset="-120"/>
                <a:ea typeface="MingLiU" panose="02020509000000000000" pitchFamily="49" charset="-120"/>
              </a:rPr>
              <a:t>！”</a:t>
            </a:r>
            <a:endParaRPr lang="en-US" sz="32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120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Rectangle 4133">
            <a:extLst>
              <a:ext uri="{FF2B5EF4-FFF2-40B4-BE49-F238E27FC236}">
                <a16:creationId xmlns:a16="http://schemas.microsoft.com/office/drawing/2014/main" id="{83FC2C54-7B45-404D-A519-1BF7DD18D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138" name="Picture 4137">
            <a:extLst>
              <a:ext uri="{FF2B5EF4-FFF2-40B4-BE49-F238E27FC236}">
                <a16:creationId xmlns:a16="http://schemas.microsoft.com/office/drawing/2014/main" id="{A75017EA-9B66-4D89-A855-823DFCDE9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42" name="Straight Connector 4141">
            <a:extLst>
              <a:ext uri="{FF2B5EF4-FFF2-40B4-BE49-F238E27FC236}">
                <a16:creationId xmlns:a16="http://schemas.microsoft.com/office/drawing/2014/main" id="{2F41A41A-D714-4F7E-A8AF-D83C6CF0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6" name="Straight Connector 4145">
            <a:extLst>
              <a:ext uri="{FF2B5EF4-FFF2-40B4-BE49-F238E27FC236}">
                <a16:creationId xmlns:a16="http://schemas.microsoft.com/office/drawing/2014/main" id="{310BEE2E-3B4C-4FB1-AAEE-BEA7CD2E7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148" name="Rectangle 4147">
            <a:extLst>
              <a:ext uri="{FF2B5EF4-FFF2-40B4-BE49-F238E27FC236}">
                <a16:creationId xmlns:a16="http://schemas.microsoft.com/office/drawing/2014/main" id="{087DA42F-1100-4806-A533-8F94AA864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0" name="Rectangle 4149">
            <a:extLst>
              <a:ext uri="{FF2B5EF4-FFF2-40B4-BE49-F238E27FC236}">
                <a16:creationId xmlns:a16="http://schemas.microsoft.com/office/drawing/2014/main" id="{7B43D584-6FEB-433F-A6B0-8AEE7BC96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01A2B-373E-1221-75F9-B6FEB60EF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sz="36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grpSp>
        <p:nvGrpSpPr>
          <p:cNvPr id="4151" name="Group 4150">
            <a:extLst>
              <a:ext uri="{FF2B5EF4-FFF2-40B4-BE49-F238E27FC236}">
                <a16:creationId xmlns:a16="http://schemas.microsoft.com/office/drawing/2014/main" id="{FA51651D-00A4-493E-97F0-11BA7D143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418" y="477854"/>
            <a:ext cx="3690924" cy="1899398"/>
            <a:chOff x="7807230" y="2012810"/>
            <a:chExt cx="3251252" cy="3459865"/>
          </a:xfrm>
        </p:grpSpPr>
        <p:sp>
          <p:nvSpPr>
            <p:cNvPr id="4128" name="Rectangle 4127">
              <a:extLst>
                <a:ext uri="{FF2B5EF4-FFF2-40B4-BE49-F238E27FC236}">
                  <a16:creationId xmlns:a16="http://schemas.microsoft.com/office/drawing/2014/main" id="{6011F338-9CA5-49EE-9430-7B41E8ED5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2" name="Rectangle 4151">
              <a:extLst>
                <a:ext uri="{FF2B5EF4-FFF2-40B4-BE49-F238E27FC236}">
                  <a16:creationId xmlns:a16="http://schemas.microsoft.com/office/drawing/2014/main" id="{F7C56430-39D7-4E04-ADC2-5708F8564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10" name="Picture 14" descr="Welcome to Cantonese website">
            <a:extLst>
              <a:ext uri="{FF2B5EF4-FFF2-40B4-BE49-F238E27FC236}">
                <a16:creationId xmlns:a16="http://schemas.microsoft.com/office/drawing/2014/main" id="{BD953F81-F413-2435-CC98-642816495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19" b="-1"/>
          <a:stretch/>
        </p:blipFill>
        <p:spPr bwMode="auto">
          <a:xfrm>
            <a:off x="808859" y="637525"/>
            <a:ext cx="3360091" cy="15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53" name="Straight Connector 4152">
            <a:extLst>
              <a:ext uri="{FF2B5EF4-FFF2-40B4-BE49-F238E27FC236}">
                <a16:creationId xmlns:a16="http://schemas.microsoft.com/office/drawing/2014/main" id="{CD3D8BF6-BDFC-4907-8BAC-8BD395B5D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33" name="Rectangle 4132">
            <a:extLst>
              <a:ext uri="{FF2B5EF4-FFF2-40B4-BE49-F238E27FC236}">
                <a16:creationId xmlns:a16="http://schemas.microsoft.com/office/drawing/2014/main" id="{2E6F7D5A-2F84-4128-962D-A665733ED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132" y="5447610"/>
            <a:ext cx="163726" cy="164592"/>
          </a:xfrm>
          <a:prstGeom prst="rect">
            <a:avLst/>
          </a:prstGeom>
          <a:solidFill>
            <a:srgbClr val="FF2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35" name="Group 4134">
            <a:extLst>
              <a:ext uri="{FF2B5EF4-FFF2-40B4-BE49-F238E27FC236}">
                <a16:creationId xmlns:a16="http://schemas.microsoft.com/office/drawing/2014/main" id="{4E665D2A-7D5F-45BB-89E8-012704DF3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509" y="2542318"/>
            <a:ext cx="3690924" cy="3074978"/>
            <a:chOff x="7807230" y="2012810"/>
            <a:chExt cx="3251252" cy="3459865"/>
          </a:xfrm>
        </p:grpSpPr>
        <p:sp>
          <p:nvSpPr>
            <p:cNvPr id="4136" name="Rectangle 4135">
              <a:extLst>
                <a:ext uri="{FF2B5EF4-FFF2-40B4-BE49-F238E27FC236}">
                  <a16:creationId xmlns:a16="http://schemas.microsoft.com/office/drawing/2014/main" id="{D5113154-F294-4A23-8E03-E4B8E3D38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7" name="Rectangle 4136">
              <a:extLst>
                <a:ext uri="{FF2B5EF4-FFF2-40B4-BE49-F238E27FC236}">
                  <a16:creationId xmlns:a16="http://schemas.microsoft.com/office/drawing/2014/main" id="{B1363696-1FF7-4E0A-8050-BB0B53ADA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Welcome 歡迎– CEFC Santa Barbara">
            <a:extLst>
              <a:ext uri="{FF2B5EF4-FFF2-40B4-BE49-F238E27FC236}">
                <a16:creationId xmlns:a16="http://schemas.microsoft.com/office/drawing/2014/main" id="{77A428D4-DEB3-FEA4-3AF5-9AF4735A3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r="15073" b="-2"/>
          <a:stretch/>
        </p:blipFill>
        <p:spPr bwMode="auto">
          <a:xfrm>
            <a:off x="808859" y="2706910"/>
            <a:ext cx="3357848" cy="27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39" name="Group 4138">
            <a:extLst>
              <a:ext uri="{FF2B5EF4-FFF2-40B4-BE49-F238E27FC236}">
                <a16:creationId xmlns:a16="http://schemas.microsoft.com/office/drawing/2014/main" id="{F0DB7638-7E50-4451-9FB5-E68C04950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1429" y="472933"/>
            <a:ext cx="3690924" cy="3074978"/>
            <a:chOff x="7807230" y="2012810"/>
            <a:chExt cx="3251252" cy="3459865"/>
          </a:xfrm>
        </p:grpSpPr>
        <p:sp>
          <p:nvSpPr>
            <p:cNvPr id="4140" name="Rectangle 4139">
              <a:extLst>
                <a:ext uri="{FF2B5EF4-FFF2-40B4-BE49-F238E27FC236}">
                  <a16:creationId xmlns:a16="http://schemas.microsoft.com/office/drawing/2014/main" id="{EF6863D9-2986-4E4B-A897-26A329AA3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1" name="Rectangle 4140">
              <a:extLst>
                <a:ext uri="{FF2B5EF4-FFF2-40B4-BE49-F238E27FC236}">
                  <a16:creationId xmlns:a16="http://schemas.microsoft.com/office/drawing/2014/main" id="{5EB3566C-29EE-4ED6-B399-ED1EEEB96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02" name="Picture 6" descr="ChinaSource | For Thy Kinsmen's Sake">
            <a:extLst>
              <a:ext uri="{FF2B5EF4-FFF2-40B4-BE49-F238E27FC236}">
                <a16:creationId xmlns:a16="http://schemas.microsoft.com/office/drawing/2014/main" id="{E4F28ADC-D753-8740-2509-175893A29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9" r="2" b="2"/>
          <a:stretch/>
        </p:blipFill>
        <p:spPr bwMode="auto">
          <a:xfrm>
            <a:off x="4670779" y="637525"/>
            <a:ext cx="3357848" cy="27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43" name="Group 4142">
            <a:extLst>
              <a:ext uri="{FF2B5EF4-FFF2-40B4-BE49-F238E27FC236}">
                <a16:creationId xmlns:a16="http://schemas.microsoft.com/office/drawing/2014/main" id="{3CA072E8-8F09-4B75-9E04-7AC01A982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6017" y="3709644"/>
            <a:ext cx="3690924" cy="1899398"/>
            <a:chOff x="7807230" y="2012810"/>
            <a:chExt cx="3251252" cy="3459865"/>
          </a:xfrm>
        </p:grpSpPr>
        <p:sp>
          <p:nvSpPr>
            <p:cNvPr id="4144" name="Rectangle 4143">
              <a:extLst>
                <a:ext uri="{FF2B5EF4-FFF2-40B4-BE49-F238E27FC236}">
                  <a16:creationId xmlns:a16="http://schemas.microsoft.com/office/drawing/2014/main" id="{6A9D9292-7C78-4891-B33A-003B34F0E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5" name="Rectangle 4144">
              <a:extLst>
                <a:ext uri="{FF2B5EF4-FFF2-40B4-BE49-F238E27FC236}">
                  <a16:creationId xmlns:a16="http://schemas.microsoft.com/office/drawing/2014/main" id="{2F3AB6F6-95F1-48F3-80FF-1E5DC4CD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00" name="Picture 4" descr="A row of buildings with trees&#10;&#10;Description automatically generated with medium confidence">
            <a:extLst>
              <a:ext uri="{FF2B5EF4-FFF2-40B4-BE49-F238E27FC236}">
                <a16:creationId xmlns:a16="http://schemas.microsoft.com/office/drawing/2014/main" id="{07E4B42D-85E2-357C-3907-78E709DEB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" r="-3" b="28763"/>
          <a:stretch/>
        </p:blipFill>
        <p:spPr bwMode="auto">
          <a:xfrm>
            <a:off x="4655458" y="3869315"/>
            <a:ext cx="3360091" cy="15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7" name="Picture 4146">
            <a:extLst>
              <a:ext uri="{FF2B5EF4-FFF2-40B4-BE49-F238E27FC236}">
                <a16:creationId xmlns:a16="http://schemas.microsoft.com/office/drawing/2014/main" id="{F279B344-69F5-448D-8ECF-93AE215C8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49" name="Straight Connector 4148">
            <a:extLst>
              <a:ext uri="{FF2B5EF4-FFF2-40B4-BE49-F238E27FC236}">
                <a16:creationId xmlns:a16="http://schemas.microsoft.com/office/drawing/2014/main" id="{D947129A-DBAD-4DE9-8444-48435533F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8" descr="church">
            <a:extLst>
              <a:ext uri="{FF2B5EF4-FFF2-40B4-BE49-F238E27FC236}">
                <a16:creationId xmlns:a16="http://schemas.microsoft.com/office/drawing/2014/main" id="{19A87FE1-D823-C2A5-D871-0D8B00D58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9BED0-0272-278B-EAC5-2FBC41463D23}"/>
              </a:ext>
            </a:extLst>
          </p:cNvPr>
          <p:cNvSpPr txBox="1"/>
          <p:nvPr/>
        </p:nvSpPr>
        <p:spPr>
          <a:xfrm>
            <a:off x="8651888" y="3738898"/>
            <a:ext cx="33572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mcbc.qc.ca</a:t>
            </a:r>
            <a:endParaRPr lang="en-US" sz="15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cefcsb.org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/home/</a:t>
            </a:r>
          </a:p>
          <a:p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commons.wikimedia.org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/wiki/File:--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Westboro_Theatre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--The_former_Westboro_Theatre_-_August_4,_20071_009.jpg</a:t>
            </a:r>
          </a:p>
          <a:p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wcac.ca</a:t>
            </a:r>
            <a:r>
              <a:rPr lang="en-US" sz="1500" b="1" dirty="0">
                <a:latin typeface="MingLiU" panose="02020509000000000000" pitchFamily="49" charset="-120"/>
                <a:ea typeface="MingLiU" panose="02020509000000000000" pitchFamily="49" charset="-120"/>
              </a:rPr>
              <a:t>/CANTONESE/</a:t>
            </a:r>
            <a:r>
              <a:rPr lang="en-US" sz="15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C_Home.html</a:t>
            </a:r>
            <a:endParaRPr lang="en-US" sz="15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13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mountain with a cliff and water&#10;&#10;Description automatically generated with medium confidence">
            <a:extLst>
              <a:ext uri="{FF2B5EF4-FFF2-40B4-BE49-F238E27FC236}">
                <a16:creationId xmlns:a16="http://schemas.microsoft.com/office/drawing/2014/main" id="{916D519D-B3AA-892D-D1CD-923814267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D4DBF95-3416-4177-9963-47A46BC1B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97795"/>
            <a:ext cx="3411213" cy="193482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6FAA9-4910-B928-0067-EB135D2B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655" y="825587"/>
            <a:ext cx="3075424" cy="144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 err="1">
                <a:solidFill>
                  <a:srgbClr val="FFFFF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sz="2600" b="1" dirty="0">
              <a:solidFill>
                <a:srgbClr val="FFFFFE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C4A105A4-8C56-4602-B77F-265D1570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93596" y="662123"/>
            <a:ext cx="3078623" cy="0"/>
          </a:xfrm>
          <a:prstGeom prst="line">
            <a:avLst/>
          </a:prstGeom>
          <a:ln w="31750">
            <a:solidFill>
              <a:srgbClr val="F3C17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7ED682-4541-91AF-8C0A-41B1CF6D34E2}"/>
              </a:ext>
            </a:extLst>
          </p:cNvPr>
          <p:cNvSpPr txBox="1"/>
          <p:nvPr/>
        </p:nvSpPr>
        <p:spPr>
          <a:xfrm>
            <a:off x="4526280" y="6125760"/>
            <a:ext cx="7502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www.scripture-images.com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/desktop-wallpaper/</a:t>
            </a:r>
            <a:r>
              <a:rPr lang="en-US" b="1" dirty="0" err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cuvs</a:t>
            </a:r>
            <a:r>
              <a:rPr lang="en-US" b="1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/acts-26-19-cuvs-hd-wallpaper.php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CCBFDE-2CD8-2E9D-C5F6-AFD77CD80291}"/>
              </a:ext>
            </a:extLst>
          </p:cNvPr>
          <p:cNvCxnSpPr>
            <a:cxnSpLocks/>
          </p:cNvCxnSpPr>
          <p:nvPr/>
        </p:nvCxnSpPr>
        <p:spPr>
          <a:xfrm>
            <a:off x="5364480" y="5013960"/>
            <a:ext cx="569693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2CF56D-4357-9E1B-661C-39B59306C185}"/>
              </a:ext>
            </a:extLst>
          </p:cNvPr>
          <p:cNvCxnSpPr>
            <a:cxnSpLocks/>
          </p:cNvCxnSpPr>
          <p:nvPr/>
        </p:nvCxnSpPr>
        <p:spPr>
          <a:xfrm>
            <a:off x="868680" y="5699760"/>
            <a:ext cx="315468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6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76" name="Picture 207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77" name="Straight Connector 2076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E5EC9-377D-EF69-C2CC-B34DC7CF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天上的异象</a:t>
            </a:r>
            <a:endParaRPr lang="en-US" sz="3600" b="1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4BE4308E-D3C7-4FB9-928C-C0B7F62EC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5B033D76-5800-44B6-AFE9-EE2106935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Rectangle 2081">
              <a:extLst>
                <a:ext uri="{FF2B5EF4-FFF2-40B4-BE49-F238E27FC236}">
                  <a16:creationId xmlns:a16="http://schemas.microsoft.com/office/drawing/2014/main" id="{522D6F85-FFBA-4F81-AEE5-AAA17CB7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紀錄屬靈里程碑的重要性@ 威啟達華語教會:: 痞客邦::">
            <a:extLst>
              <a:ext uri="{FF2B5EF4-FFF2-40B4-BE49-F238E27FC236}">
                <a16:creationId xmlns:a16="http://schemas.microsoft.com/office/drawing/2014/main" id="{BA3DF0EE-6CCE-BC47-6D56-A01D8EE8B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8" b="20782"/>
          <a:stretch/>
        </p:blipFill>
        <p:spPr bwMode="auto">
          <a:xfrm>
            <a:off x="944994" y="826684"/>
            <a:ext cx="6928278" cy="445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3" name="Straight Connector 2082">
            <a:extLst>
              <a:ext uri="{FF2B5EF4-FFF2-40B4-BE49-F238E27FC236}">
                <a16:creationId xmlns:a16="http://schemas.microsoft.com/office/drawing/2014/main" id="{D8155E42-34DF-487F-9EE3-78A6093B3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73" name="Picture 2072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5256AF-9EF7-2F84-33B3-988124245EC6}"/>
              </a:ext>
            </a:extLst>
          </p:cNvPr>
          <p:cNvSpPr txBox="1"/>
          <p:nvPr/>
        </p:nvSpPr>
        <p:spPr>
          <a:xfrm>
            <a:off x="632237" y="572999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https://</a:t>
            </a:r>
            <a:r>
              <a:rPr lang="en-US" b="1" dirty="0" err="1">
                <a:latin typeface="MingLiU" panose="02020509000000000000" pitchFamily="49" charset="-120"/>
                <a:ea typeface="MingLiU" panose="02020509000000000000" pitchFamily="49" charset="-120"/>
              </a:rPr>
              <a:t>wichitacc.pixnet.net</a:t>
            </a:r>
            <a:r>
              <a:rPr lang="en-US" b="1" dirty="0">
                <a:latin typeface="MingLiU" panose="02020509000000000000" pitchFamily="49" charset="-120"/>
                <a:ea typeface="MingLiU" panose="02020509000000000000" pitchFamily="49" charset="-120"/>
              </a:rPr>
              <a:t>/blog/post/63951301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74BBA-DDC4-A8A4-0A58-7ABC21467EFC}"/>
              </a:ext>
            </a:extLst>
          </p:cNvPr>
          <p:cNvSpPr txBox="1"/>
          <p:nvPr/>
        </p:nvSpPr>
        <p:spPr>
          <a:xfrm>
            <a:off x="8559040" y="3490375"/>
            <a:ext cx="3114800" cy="2608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zh-CN" sz="2400" b="1" u="sng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属灵的里程碑</a:t>
            </a:r>
            <a:r>
              <a:rPr lang="zh-CN" sz="24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是神在你</a:t>
            </a:r>
            <a:r>
              <a:rPr lang="zh-CN" sz="2400" b="1" u="sng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生命中为你诠释的</a:t>
            </a:r>
            <a:r>
              <a:rPr lang="zh-CN" altLang="en-US" sz="2400" b="1" u="sng" kern="100" dirty="0"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事件</a:t>
            </a:r>
            <a:r>
              <a:rPr lang="zh-CN" sz="24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。</a:t>
            </a:r>
            <a:r>
              <a:rPr lang="en-CA" sz="24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…</a:t>
            </a:r>
            <a:r>
              <a:rPr lang="zh-CN" altLang="en-US" sz="24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 </a:t>
            </a:r>
            <a:r>
              <a:rPr lang="zh-CN" sz="24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你必须采取行动来</a:t>
            </a:r>
            <a:r>
              <a:rPr lang="zh-CN" sz="2400" b="1" u="sng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牢记和详述</a:t>
            </a:r>
            <a:r>
              <a:rPr lang="zh-CN" sz="24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神透过那个处境</a:t>
            </a:r>
            <a:r>
              <a:rPr lang="zh-CN" sz="2400" b="1" u="sng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所教导你的功课</a:t>
            </a:r>
            <a:r>
              <a:rPr lang="zh-CN" sz="2400" b="1" kern="100" dirty="0">
                <a:effectLst/>
                <a:latin typeface="MingLiU" panose="02020509000000000000" pitchFamily="49" charset="-120"/>
                <a:ea typeface="MingLiU" panose="02020509000000000000" pitchFamily="49" charset="-120"/>
                <a:cs typeface="Times New Roman" panose="02020603050405020304" pitchFamily="18" charset="0"/>
              </a:rPr>
              <a:t>。</a:t>
            </a:r>
            <a:endParaRPr lang="en-CA" sz="2400" b="1" kern="100" dirty="0">
              <a:effectLst/>
              <a:latin typeface="MingLiU" panose="02020509000000000000" pitchFamily="49" charset="-120"/>
              <a:ea typeface="MingLiU" panose="0202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94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205459</TotalTime>
  <Words>1894</Words>
  <Application>Microsoft Macintosh PowerPoint</Application>
  <PresentationFormat>Widescreen</PresentationFormat>
  <Paragraphs>137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MingLiU</vt:lpstr>
      <vt:lpstr>PMingLiU</vt:lpstr>
      <vt:lpstr>Arial</vt:lpstr>
      <vt:lpstr>Calibri</vt:lpstr>
      <vt:lpstr>Gill Sans MT</vt:lpstr>
      <vt:lpstr>Helvetica Neue Light</vt:lpstr>
      <vt:lpstr>Wingdings</vt:lpstr>
      <vt:lpstr>Gallery</vt:lpstr>
      <vt:lpstr>天上的异象</vt:lpstr>
      <vt:lpstr>天上的异象</vt:lpstr>
      <vt:lpstr>天上的异象</vt:lpstr>
      <vt:lpstr>天上的异象</vt:lpstr>
      <vt:lpstr>天上的异象</vt:lpstr>
      <vt:lpstr>天上的异象</vt:lpstr>
      <vt:lpstr>天上的异象</vt:lpstr>
      <vt:lpstr>天上的异象</vt:lpstr>
      <vt:lpstr>天上的异象</vt:lpstr>
      <vt:lpstr>天上的异象</vt:lpstr>
      <vt:lpstr>天上的异象 – 成长经历（二十六4～8）</vt:lpstr>
      <vt:lpstr>天上的异象 – 成长经历（二十六4～8）</vt:lpstr>
      <vt:lpstr>天上的异象 – 成长经历（二十六4～8）</vt:lpstr>
      <vt:lpstr>天上的异象 – 成长经历（二十六4～8）</vt:lpstr>
      <vt:lpstr>天上的异象 – 成长经历（二十六4～8）</vt:lpstr>
      <vt:lpstr>天上的异象 – 因信改变（二十六9～18）</vt:lpstr>
      <vt:lpstr>天上的异象 – 因信改变（二十六9～18）</vt:lpstr>
      <vt:lpstr>天上的异象 – 因信改变（二十六9～18）</vt:lpstr>
      <vt:lpstr>天上的异象 – 因信改变（二十六9～18）</vt:lpstr>
      <vt:lpstr>天上的异象 – 因信改变（二十六9～18）</vt:lpstr>
      <vt:lpstr>天上的异象 – 因信改变（二十六9～18）</vt:lpstr>
      <vt:lpstr>天上的异象 – 因信改变（二十六9～18）</vt:lpstr>
      <vt:lpstr>天上的异象 – 因信改变（二十六9～18）</vt:lpstr>
      <vt:lpstr>天上的异象 – 持守异象（二十六19～23）</vt:lpstr>
      <vt:lpstr>天上的异象 – 持守异象（二十六19～23）</vt:lpstr>
      <vt:lpstr>天上的异象 – 持守异象（二十六19～23）</vt:lpstr>
      <vt:lpstr>天上的异象 – 持守异象（二十六19～23）</vt:lpstr>
      <vt:lpstr>天上的异象 – 持守异象（二十六19～23）</vt:lpstr>
      <vt:lpstr>天上的异象 – 持守异象（二十六19～23）</vt:lpstr>
      <vt:lpstr>天上的异象</vt:lpstr>
      <vt:lpstr>天上的异象</vt:lpstr>
      <vt:lpstr>天上的异象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因着基督</dc:title>
  <dc:creator>Tze-Kang Niu</dc:creator>
  <cp:lastModifiedBy>Tze-Kang Niu</cp:lastModifiedBy>
  <cp:revision>2724</cp:revision>
  <cp:lastPrinted>2022-09-02T18:54:21Z</cp:lastPrinted>
  <dcterms:created xsi:type="dcterms:W3CDTF">2021-06-30T20:32:24Z</dcterms:created>
  <dcterms:modified xsi:type="dcterms:W3CDTF">2024-06-10T18:51:22Z</dcterms:modified>
</cp:coreProperties>
</file>